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1" r:id="rId6"/>
    <p:sldId id="266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5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3707" autoAdjust="0"/>
  </p:normalViewPr>
  <p:slideViewPr>
    <p:cSldViewPr snapToGrid="0">
      <p:cViewPr varScale="1">
        <p:scale>
          <a:sx n="151" d="100"/>
          <a:sy n="151" d="100"/>
        </p:scale>
        <p:origin x="2946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965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0B7FD6-6B50-4C58-994F-82DC621427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C7F2D-6B16-4B88-A4F8-ABD5316B47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1DC69-60C3-4CF7-A135-6E702ECCE0F0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4CEF1E-1ACC-48D0-92B3-CB3D4FED50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188B4-83B8-4C82-AFAC-DC1E415458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9FFBD-F123-4881-BC93-591827BC61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2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3EC7B-6C72-4FBB-87DF-2BD2CB7DC1E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2A795-6F94-4A96-B820-B9038480D0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9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your classroom colors different than what you see in this template? That’s OK! Click on Design -&gt; Variants (the down arrow) -&gt; Pick the color scheme that works for you!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Feel free to change any “You will…” and “I will…” statements to ensure they align with your classroom procedures and rules!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2A795-6F94-4A96-B820-B9038480D0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46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your classroom colors different than what you see in this template? That’s OK! Click on Design -&gt; Variants (the down arrow) -&gt; Pick the color scheme that works for you!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Feel free to change any “You will…” and “I will…” statements to ensure they align with your classroom procedures and rules!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62A795-6F94-4A96-B820-B9038480D04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49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78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4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1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8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707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52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0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7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0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4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071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en-US" dirty="0">
              <a:latin typeface="Rockwell" panose="020606030202050204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5840" y="3881383"/>
            <a:ext cx="9367410" cy="1388165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Alabama Commission on Higher Education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Stephanie Dolan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AE45D1-1EBE-42C2-9589-5B615B9FE8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947"/>
          <a:stretch/>
        </p:blipFill>
        <p:spPr>
          <a:xfrm>
            <a:off x="2107324" y="1186599"/>
            <a:ext cx="7977352" cy="2331635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19242195-5678-47CE-813D-9D5628A77CBC}"/>
              </a:ext>
            </a:extLst>
          </p:cNvPr>
          <p:cNvSpPr txBox="1">
            <a:spLocks/>
          </p:cNvSpPr>
          <p:nvPr/>
        </p:nvSpPr>
        <p:spPr>
          <a:xfrm>
            <a:off x="1109980" y="5339990"/>
            <a:ext cx="9961770" cy="1388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Follow-Up Session of First Award Term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May 2,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44D534-2022-495D-938C-029AC748F8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8535" y="565858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906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F44B22-324B-4DE8-B32C-8531218490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956812"/>
              </p:ext>
            </p:extLst>
          </p:nvPr>
        </p:nvGraphicFramePr>
        <p:xfrm>
          <a:off x="592185" y="1192305"/>
          <a:ext cx="8349213" cy="4890447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349213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</a:tblGrid>
              <a:tr h="40948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Noted issues thus far are 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443324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Acquired previous debt to the institution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Has too much [student] debt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Various SAP problems exist (exhausted Pell)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Cannot afford it – even with (Re)Engage award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Lack of time and/or support to return to finish due to work and/or family commitments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all CIPs have enough qualified students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EE047BB-543E-4A2E-81F6-90CD619306DA}"/>
              </a:ext>
            </a:extLst>
          </p:cNvPr>
          <p:cNvSpPr txBox="1">
            <a:spLocks/>
          </p:cNvSpPr>
          <p:nvPr/>
        </p:nvSpPr>
        <p:spPr>
          <a:xfrm>
            <a:off x="440896" y="231141"/>
            <a:ext cx="11518022" cy="763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Rockwell" panose="02060603020205020403" pitchFamily="18" charset="0"/>
              </a:rPr>
              <a:t>Challenges of Identifying Students</a:t>
            </a:r>
          </a:p>
        </p:txBody>
      </p:sp>
      <p:pic>
        <p:nvPicPr>
          <p:cNvPr id="2054" name="Picture 6" descr="Some+students+are+trying+to+pay+for+college+at+a+high+price+to+their+mental+health">
            <a:extLst>
              <a:ext uri="{FF2B5EF4-FFF2-40B4-BE49-F238E27FC236}">
                <a16:creationId xmlns:a16="http://schemas.microsoft.com/office/drawing/2014/main" id="{A26FB3D8-47C1-4EA9-8403-4C6A0D985F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0" r="13502" b="5639"/>
          <a:stretch/>
        </p:blipFill>
        <p:spPr bwMode="auto">
          <a:xfrm>
            <a:off x="7362358" y="1048683"/>
            <a:ext cx="2823341" cy="201168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ebt - Definition, Corporate Debt, Good vs Bad Debt">
            <a:extLst>
              <a:ext uri="{FF2B5EF4-FFF2-40B4-BE49-F238E27FC236}">
                <a16:creationId xmlns:a16="http://schemas.microsoft.com/office/drawing/2014/main" id="{EB29653D-FEB1-4DBE-B6B3-8CC36B309D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7" t="2636" r="9612" b="4633"/>
          <a:stretch/>
        </p:blipFill>
        <p:spPr bwMode="auto">
          <a:xfrm>
            <a:off x="7930094" y="2677215"/>
            <a:ext cx="2917200" cy="18510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 Principal's Reflections: Achieving a Balance">
            <a:extLst>
              <a:ext uri="{FF2B5EF4-FFF2-40B4-BE49-F238E27FC236}">
                <a16:creationId xmlns:a16="http://schemas.microsoft.com/office/drawing/2014/main" id="{6E7C0F76-9C07-40B4-95C0-419B622E33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4" r="5511" b="4869"/>
          <a:stretch/>
        </p:blipFill>
        <p:spPr bwMode="auto">
          <a:xfrm>
            <a:off x="8412480" y="4396288"/>
            <a:ext cx="3017520" cy="185104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40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AEEB772A-891D-433E-A538-ECAE7AC093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734886"/>
              </p:ext>
            </p:extLst>
          </p:nvPr>
        </p:nvGraphicFramePr>
        <p:xfrm>
          <a:off x="6046353" y="1155580"/>
          <a:ext cx="5394960" cy="489044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394960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</a:tblGrid>
              <a:tr h="409488">
                <a:tc>
                  <a:txBody>
                    <a:bodyPr/>
                    <a:lstStyle/>
                    <a:p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443324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Has been accepted, admitted, or enrolled in an approved program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 enrolled in six hours or more per semester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 in good academic standing by college and/or program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 enrolled in courses of study directly leading to a degree identified in alignment with a job on the ACCCP list of high demand programs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F44B22-324B-4DE8-B32C-8531218490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868155"/>
              </p:ext>
            </p:extLst>
          </p:nvPr>
        </p:nvGraphicFramePr>
        <p:xfrm>
          <a:off x="618563" y="1155581"/>
          <a:ext cx="5394960" cy="489044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394960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</a:tblGrid>
              <a:tr h="409488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Eligible Student per Act 2023-539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443324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 an Alabama Resident as determined by institution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 25 years of age or older at time of current enrollment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Has been out of college for two year priors to current enrollment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Has a completed FAFSA 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 pursuing their first associate or baccalaureate degree; has earned 36 credits toward an associate degree or 72 hours toward a baccalaureate degree of the approved 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6EE047BB-543E-4A2E-81F6-90CD619306DA}"/>
              </a:ext>
            </a:extLst>
          </p:cNvPr>
          <p:cNvSpPr txBox="1">
            <a:spLocks/>
          </p:cNvSpPr>
          <p:nvPr/>
        </p:nvSpPr>
        <p:spPr>
          <a:xfrm>
            <a:off x="440896" y="231141"/>
            <a:ext cx="11518022" cy="763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Rockwell" panose="02060603020205020403" pitchFamily="18" charset="0"/>
              </a:rPr>
              <a:t>Questions about Eligibility Rules</a:t>
            </a:r>
          </a:p>
        </p:txBody>
      </p:sp>
    </p:spTree>
    <p:extLst>
      <p:ext uri="{BB962C8B-B14F-4D97-AF65-F5344CB8AC3E}">
        <p14:creationId xmlns:p14="http://schemas.microsoft.com/office/powerpoint/2010/main" val="366855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6 Smart Steps To Take When You Receive An Unexpected Financial Windfall">
            <a:extLst>
              <a:ext uri="{FF2B5EF4-FFF2-40B4-BE49-F238E27FC236}">
                <a16:creationId xmlns:a16="http://schemas.microsoft.com/office/drawing/2014/main" id="{B031A0E6-ADBE-425E-8906-124296D7A5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38" r="-1"/>
          <a:stretch/>
        </p:blipFill>
        <p:spPr bwMode="auto">
          <a:xfrm>
            <a:off x="5459506" y="949942"/>
            <a:ext cx="6804212" cy="59411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16 Smart Steps To Take When You Receive An Unexpected Financial Windfall">
            <a:extLst>
              <a:ext uri="{FF2B5EF4-FFF2-40B4-BE49-F238E27FC236}">
                <a16:creationId xmlns:a16="http://schemas.microsoft.com/office/drawing/2014/main" id="{27B5E723-364B-4F16-9429-90DAACB831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89" r="-1"/>
          <a:stretch/>
        </p:blipFill>
        <p:spPr bwMode="auto">
          <a:xfrm>
            <a:off x="-225539" y="949942"/>
            <a:ext cx="5927091" cy="59251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082" y="243617"/>
            <a:ext cx="11725836" cy="751465"/>
          </a:xfrm>
          <a:noFill/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Grant Awards Available for Spring 2024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5F95BD0-074E-4857-B23B-4DEB8A916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16487"/>
              </p:ext>
            </p:extLst>
          </p:nvPr>
        </p:nvGraphicFramePr>
        <p:xfrm>
          <a:off x="621442" y="985101"/>
          <a:ext cx="4754880" cy="515904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132435921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16801320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660111582"/>
                    </a:ext>
                  </a:extLst>
                </a:gridCol>
              </a:tblGrid>
              <a:tr h="4210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Institution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‘24 Grant</a:t>
                      </a:r>
                    </a:p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Money Available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‘24 Grant</a:t>
                      </a:r>
                    </a:p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Money Awarded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477746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AAM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48,000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077780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ASU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24,000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1672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ATSU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96,000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509152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552,000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197543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AUM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132,000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36,000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015230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JSU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216,000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11,250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732501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Troy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156,000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750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314665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Troy (ADN)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33,000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87473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UA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516,000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404851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UAB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408,000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5,250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706374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UAH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324,000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11,000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465840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Montevallo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12,000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         -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310865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UNA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108,000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9,000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25673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USA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240,000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02761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UWA (4-yr programs)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       -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430970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UWA (ADN)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15,000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60408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Faulkner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48,000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245496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Oakwood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12,000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555185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Samford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72,000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7716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South University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12,000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3,000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801153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Tuskegee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36,000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803474"/>
                  </a:ext>
                </a:extLst>
              </a:tr>
              <a:tr h="2052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University of Mobile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12,000 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429213"/>
                  </a:ext>
                </a:extLst>
              </a:tr>
              <a:tr h="211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49" marR="7549" marT="754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$3,072,000 </a:t>
                      </a:r>
                    </a:p>
                  </a:txBody>
                  <a:tcPr marL="7549" marR="7549" marT="7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$316,250</a:t>
                      </a:r>
                    </a:p>
                  </a:txBody>
                  <a:tcPr marL="7549" marR="7549" marT="75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2026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7DC8F28-0790-4473-9C1F-362BD9A93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381720"/>
              </p:ext>
            </p:extLst>
          </p:nvPr>
        </p:nvGraphicFramePr>
        <p:xfrm>
          <a:off x="5532234" y="976136"/>
          <a:ext cx="4754880" cy="4813423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4009724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503978735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140563359"/>
                    </a:ext>
                  </a:extLst>
                </a:gridCol>
              </a:tblGrid>
              <a:tr h="4206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Institution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‘24 Grant</a:t>
                      </a:r>
                    </a:p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Money Available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Spring ‘24 Grant</a:t>
                      </a:r>
                    </a:p>
                    <a:p>
                      <a:pPr algn="ctr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Money Awarded</a:t>
                      </a:r>
                    </a:p>
                  </a:txBody>
                  <a:tcPr marL="7549" marR="7549" marT="7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889019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Bevill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87,000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950355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Bishop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51,000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838717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Coastal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72,000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$              875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78007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Calhoun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102,000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738448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Central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24,000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190872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CVCC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15,000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639328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Drake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9,000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kumimoji="0" 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478550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Gadsden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66,000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$          1,500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768829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Jefferson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141,000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kumimoji="0" 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079666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Lawson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24,000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964693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LBWallace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21,000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kumimoji="0" 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970564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Northeast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27,000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297489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Northwest-Shoals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36,000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  <a:endParaRPr kumimoji="0" lang="en-US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109043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Shelton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48,000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65507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Snead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27,000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199661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Southern Union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51,000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055849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Trenholm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15,000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590027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W-Dothan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69,000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821136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W-Selma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24,000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551478"/>
                  </a:ext>
                </a:extLst>
              </a:tr>
              <a:tr h="2089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W-Hanceville</a:t>
                      </a: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120,000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              - </a:t>
                      </a:r>
                    </a:p>
                  </a:txBody>
                  <a:tcPr marL="8259" marR="8259" marT="82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991098"/>
                  </a:ext>
                </a:extLst>
              </a:tr>
              <a:tr h="212603">
                <a:tc>
                  <a:txBody>
                    <a:bodyPr/>
                    <a:lstStyle/>
                    <a:p>
                      <a:pPr algn="l" fontAlgn="ctr"/>
                      <a:endParaRPr lang="en-US" sz="13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59" marR="8259" marT="825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50" b="1" i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$1,029,000 </a:t>
                      </a:r>
                    </a:p>
                  </a:txBody>
                  <a:tcPr marL="8259" marR="8259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$2,375</a:t>
                      </a:r>
                    </a:p>
                  </a:txBody>
                  <a:tcPr marL="8259" marR="8259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6077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DCE8D1D-DD91-478D-9D39-B63BE9222E51}"/>
              </a:ext>
            </a:extLst>
          </p:cNvPr>
          <p:cNvSpPr txBox="1"/>
          <p:nvPr/>
        </p:nvSpPr>
        <p:spPr>
          <a:xfrm>
            <a:off x="1526877" y="6208779"/>
            <a:ext cx="3840480" cy="338554"/>
          </a:xfrm>
          <a:prstGeom prst="rect">
            <a:avLst/>
          </a:prstGeom>
          <a:solidFill>
            <a:srgbClr val="FFFF85"/>
          </a:solidFill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$4,101,000 available at start of Spring 2024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A224A1-480B-4D5C-B730-8E0A8B05C848}"/>
              </a:ext>
            </a:extLst>
          </p:cNvPr>
          <p:cNvSpPr txBox="1"/>
          <p:nvPr/>
        </p:nvSpPr>
        <p:spPr>
          <a:xfrm>
            <a:off x="5539803" y="5945835"/>
            <a:ext cx="2925685" cy="584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$78,625 awarded to</a:t>
            </a:r>
          </a:p>
          <a:p>
            <a:pPr algn="ct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 students (9 institutions)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573403-3051-4CD3-8C11-A60475AFD5D4}"/>
              </a:ext>
            </a:extLst>
          </p:cNvPr>
          <p:cNvSpPr txBox="1"/>
          <p:nvPr/>
        </p:nvSpPr>
        <p:spPr>
          <a:xfrm>
            <a:off x="8644873" y="5945834"/>
            <a:ext cx="2925685" cy="584775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$189,000 accounted for these</a:t>
            </a:r>
          </a:p>
          <a:p>
            <a:pPr algn="ct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 students to earn a degree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00A7D1-8CC8-4C3C-859F-ECE689A1A6A3}"/>
              </a:ext>
            </a:extLst>
          </p:cNvPr>
          <p:cNvSpPr/>
          <p:nvPr/>
        </p:nvSpPr>
        <p:spPr>
          <a:xfrm>
            <a:off x="3917736" y="1388203"/>
            <a:ext cx="1461808" cy="476347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9596EE0-ED9D-4DED-B5CC-39155EE143A0}"/>
              </a:ext>
            </a:extLst>
          </p:cNvPr>
          <p:cNvSpPr/>
          <p:nvPr/>
        </p:nvSpPr>
        <p:spPr>
          <a:xfrm>
            <a:off x="8825306" y="1401817"/>
            <a:ext cx="1461808" cy="44107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6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4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53DD3-C27C-457D-ADDD-066D01CB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96" y="231141"/>
            <a:ext cx="11518022" cy="763942"/>
          </a:xfrm>
        </p:spPr>
        <p:txBody>
          <a:bodyPr>
            <a:normAutofit/>
          </a:bodyPr>
          <a:lstStyle/>
          <a:p>
            <a:r>
              <a:rPr lang="en-US" dirty="0">
                <a:latin typeface="Rockwell" panose="02060603020205020403" pitchFamily="18" charset="0"/>
              </a:rPr>
              <a:t>Attention to Institutional Roster (Excel) </a:t>
            </a:r>
          </a:p>
        </p:txBody>
      </p:sp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5FE9E2A0-6CBF-4518-93FC-114751169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507922"/>
              </p:ext>
            </p:extLst>
          </p:nvPr>
        </p:nvGraphicFramePr>
        <p:xfrm>
          <a:off x="492712" y="4837978"/>
          <a:ext cx="4550664" cy="146304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50664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</a:tblGrid>
              <a:tr h="410346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Column N – Program Hours Earned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10526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Must provide the program hours earned for the grant’s number of eligible hours and potential money to populate accordingly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08AE926-DAE7-4C48-BC0E-336622EF97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20" r="57886"/>
          <a:stretch/>
        </p:blipFill>
        <p:spPr>
          <a:xfrm>
            <a:off x="5144562" y="1186570"/>
            <a:ext cx="6383718" cy="1490605"/>
          </a:xfrm>
          <a:prstGeom prst="rect">
            <a:avLst/>
          </a:prstGeom>
          <a:ln>
            <a:noFill/>
          </a:ln>
          <a:effectLst>
            <a:softEdge rad="8890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7064DF2-E679-493F-A7B2-A467729DBB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838" r="23042" b="-424"/>
          <a:stretch/>
        </p:blipFill>
        <p:spPr>
          <a:xfrm>
            <a:off x="5144562" y="4837978"/>
            <a:ext cx="6383718" cy="1442246"/>
          </a:xfrm>
          <a:prstGeom prst="rect">
            <a:avLst/>
          </a:prstGeom>
          <a:effectLst>
            <a:softEdge rad="88900"/>
          </a:effectLst>
        </p:spPr>
      </p:pic>
      <p:graphicFrame>
        <p:nvGraphicFramePr>
          <p:cNvPr id="15" name="Content Placeholder 3">
            <a:extLst>
              <a:ext uri="{FF2B5EF4-FFF2-40B4-BE49-F238E27FC236}">
                <a16:creationId xmlns:a16="http://schemas.microsoft.com/office/drawing/2014/main" id="{A6E8FD23-A2B3-404C-B449-E7BF0ADF77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0440069"/>
              </p:ext>
            </p:extLst>
          </p:nvPr>
        </p:nvGraphicFramePr>
        <p:xfrm>
          <a:off x="492712" y="3020371"/>
          <a:ext cx="4550664" cy="146304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50664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</a:tblGrid>
              <a:tr h="410346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Column H – Social Security Numbers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10526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Must have numbers only; no dashes please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9F039988-5BD4-4D8A-9108-6E68E6D36C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24" t="-1" r="42156" b="-424"/>
          <a:stretch/>
        </p:blipFill>
        <p:spPr>
          <a:xfrm>
            <a:off x="5144562" y="3041164"/>
            <a:ext cx="6383719" cy="1442247"/>
          </a:xfrm>
          <a:prstGeom prst="rect">
            <a:avLst/>
          </a:prstGeom>
          <a:ln>
            <a:noFill/>
          </a:ln>
          <a:effectLst>
            <a:softEdge rad="88900"/>
          </a:effectLst>
        </p:spPr>
      </p:pic>
      <p:graphicFrame>
        <p:nvGraphicFramePr>
          <p:cNvPr id="19" name="Content Placeholder 3">
            <a:extLst>
              <a:ext uri="{FF2B5EF4-FFF2-40B4-BE49-F238E27FC236}">
                <a16:creationId xmlns:a16="http://schemas.microsoft.com/office/drawing/2014/main" id="{AF2B45B4-6AAC-432B-8C18-A458F7C5DE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9367196"/>
              </p:ext>
            </p:extLst>
          </p:nvPr>
        </p:nvGraphicFramePr>
        <p:xfrm>
          <a:off x="492712" y="1172414"/>
          <a:ext cx="4550664" cy="146304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50664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</a:tblGrid>
              <a:tr h="410345">
                <a:tc>
                  <a:txBody>
                    <a:bodyPr/>
                    <a:lstStyle/>
                    <a:p>
                      <a:r>
                        <a:rPr lang="en-US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Column D – Status of Student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10526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“New” or “Returning” refers only to the (Re)Engage Grant, not the student’s status at the institution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68007AC-816D-4764-8D6C-363949AE9866}"/>
              </a:ext>
            </a:extLst>
          </p:cNvPr>
          <p:cNvSpPr/>
          <p:nvPr/>
        </p:nvSpPr>
        <p:spPr>
          <a:xfrm>
            <a:off x="6208776" y="1186570"/>
            <a:ext cx="667512" cy="144955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7A06C90-B1EE-43CC-AE47-9C814289BE4C}"/>
              </a:ext>
            </a:extLst>
          </p:cNvPr>
          <p:cNvSpPr/>
          <p:nvPr/>
        </p:nvSpPr>
        <p:spPr>
          <a:xfrm>
            <a:off x="6965576" y="3059095"/>
            <a:ext cx="708212" cy="1355002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79CCA72-D1E4-468F-8F71-57C08C2D10AE}"/>
              </a:ext>
            </a:extLst>
          </p:cNvPr>
          <p:cNvSpPr/>
          <p:nvPr/>
        </p:nvSpPr>
        <p:spPr>
          <a:xfrm>
            <a:off x="8851392" y="4837978"/>
            <a:ext cx="658368" cy="1428351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FEC8D48D-4AB7-4841-B8AB-EE3BD03B99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295182"/>
              </p:ext>
            </p:extLst>
          </p:nvPr>
        </p:nvGraphicFramePr>
        <p:xfrm>
          <a:off x="592185" y="1192305"/>
          <a:ext cx="10915719" cy="4580965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915719">
                  <a:extLst>
                    <a:ext uri="{9D8B030D-6E8A-4147-A177-3AD203B41FA5}">
                      <a16:colId xmlns:a16="http://schemas.microsoft.com/office/drawing/2014/main" val="743422230"/>
                    </a:ext>
                  </a:extLst>
                </a:gridCol>
              </a:tblGrid>
              <a:tr h="49605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Each section must </a:t>
                      </a:r>
                      <a:r>
                        <a:rPr lang="en-US" sz="240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 updated for </a:t>
                      </a: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each submission 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6822786"/>
                  </a:ext>
                </a:extLst>
              </a:tr>
              <a:tr h="408491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sz="16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739329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6CD9AC0E-81CC-4B98-9C3D-D3FB1E5F3A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724"/>
          <a:stretch/>
        </p:blipFill>
        <p:spPr>
          <a:xfrm>
            <a:off x="592185" y="4564073"/>
            <a:ext cx="10915719" cy="4063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F79515D-3734-44FD-AEDE-1CB0D8DDE113}"/>
              </a:ext>
            </a:extLst>
          </p:cNvPr>
          <p:cNvSpPr txBox="1"/>
          <p:nvPr/>
        </p:nvSpPr>
        <p:spPr>
          <a:xfrm>
            <a:off x="6096000" y="2167105"/>
            <a:ext cx="378561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Degrees Awarded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Term Information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049D35-8403-48FE-96A7-DFBBBAE9278E}"/>
              </a:ext>
            </a:extLst>
          </p:cNvPr>
          <p:cNvSpPr txBox="1"/>
          <p:nvPr/>
        </p:nvSpPr>
        <p:spPr>
          <a:xfrm>
            <a:off x="2310384" y="2167105"/>
            <a:ext cx="378561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Overall Funds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Overview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Stop Outs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74637CC-DDB5-4A0E-A1B6-3D8DF8F8D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96" y="231141"/>
            <a:ext cx="11518022" cy="763942"/>
          </a:xfrm>
        </p:spPr>
        <p:txBody>
          <a:bodyPr>
            <a:normAutofit/>
          </a:bodyPr>
          <a:lstStyle/>
          <a:p>
            <a:r>
              <a:rPr lang="en-US" dirty="0">
                <a:latin typeface="Rockwell" panose="02060603020205020403" pitchFamily="18" charset="0"/>
              </a:rPr>
              <a:t>Attention to Institutional Roster (Excel) </a:t>
            </a:r>
          </a:p>
        </p:txBody>
      </p:sp>
    </p:spTree>
    <p:extLst>
      <p:ext uri="{BB962C8B-B14F-4D97-AF65-F5344CB8AC3E}">
        <p14:creationId xmlns:p14="http://schemas.microsoft.com/office/powerpoint/2010/main" val="135967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2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1F489-B701-4C74-9747-27C8656A8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en-US" dirty="0">
              <a:latin typeface="Rockwell" panose="020606030202050204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699F35-1401-4ECD-9F96-7017DB9FA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9980" y="3822457"/>
            <a:ext cx="4846320" cy="256032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Stephanie Dolan</a:t>
            </a:r>
          </a:p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(334)353-9153</a:t>
            </a:r>
          </a:p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stephanie.dolan@ache.edu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AAE45D1-1EBE-42C2-9589-5B615B9FE8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947"/>
          <a:stretch/>
        </p:blipFill>
        <p:spPr>
          <a:xfrm>
            <a:off x="2107324" y="1186599"/>
            <a:ext cx="7977352" cy="233163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B807AD4-C09D-4A92-9C54-162BA12D3C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8535" y="5658583"/>
            <a:ext cx="914400" cy="914400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7BCAC09A-6814-43CC-B18E-05C5CFF1CAA2}"/>
              </a:ext>
            </a:extLst>
          </p:cNvPr>
          <p:cNvSpPr txBox="1">
            <a:spLocks/>
          </p:cNvSpPr>
          <p:nvPr/>
        </p:nvSpPr>
        <p:spPr>
          <a:xfrm>
            <a:off x="6350335" y="3822457"/>
            <a:ext cx="4846320" cy="256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Artcola Pettway</a:t>
            </a:r>
          </a:p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(334)353-0985</a:t>
            </a:r>
          </a:p>
          <a:p>
            <a:pPr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artcola.pettway@ache.edu</a:t>
            </a:r>
          </a:p>
        </p:txBody>
      </p:sp>
    </p:spTree>
    <p:extLst>
      <p:ext uri="{BB962C8B-B14F-4D97-AF65-F5344CB8AC3E}">
        <p14:creationId xmlns:p14="http://schemas.microsoft.com/office/powerpoint/2010/main" val="42453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sis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85775_Student does teacher does_v2.potx" id="{618315E5-C348-40CF-AD40-05C2F7C13378}" vid="{0C991BBE-F1C3-4926-9687-DBEAAE8C92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F1ABED-93B7-45AC-A513-2CB1FF159A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D6CA70E-ED75-4FF0-A862-8EF12B7377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79B27744-7857-4992-B755-05855FC591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does, teacher does</Template>
  <TotalTime>826</TotalTime>
  <Words>860</Words>
  <Application>Microsoft Office PowerPoint</Application>
  <PresentationFormat>Widescreen</PresentationFormat>
  <Paragraphs>198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Corbel</vt:lpstr>
      <vt:lpstr>Rockwell</vt:lpstr>
      <vt:lpstr>Tahoma</vt:lpstr>
      <vt:lpstr>Wingdings</vt:lpstr>
      <vt:lpstr>Basis</vt:lpstr>
      <vt:lpstr>PowerPoint Presentation</vt:lpstr>
      <vt:lpstr>PowerPoint Presentation</vt:lpstr>
      <vt:lpstr>PowerPoint Presentation</vt:lpstr>
      <vt:lpstr>  Grant Awards Available for Spring 2024</vt:lpstr>
      <vt:lpstr>Attention to Institutional Roster (Excel) </vt:lpstr>
      <vt:lpstr>Attention to Institutional Roster (Excel)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Dolan</dc:creator>
  <cp:lastModifiedBy>Shelia McFarland</cp:lastModifiedBy>
  <cp:revision>176</cp:revision>
  <dcterms:created xsi:type="dcterms:W3CDTF">2024-04-29T13:47:07Z</dcterms:created>
  <dcterms:modified xsi:type="dcterms:W3CDTF">2024-05-03T15:53:44Z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