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1" r:id="rId3"/>
    <p:sldId id="263" r:id="rId4"/>
    <p:sldId id="264" r:id="rId5"/>
    <p:sldId id="286" r:id="rId6"/>
    <p:sldId id="288" r:id="rId7"/>
    <p:sldId id="289" r:id="rId8"/>
    <p:sldId id="292" r:id="rId9"/>
    <p:sldId id="290" r:id="rId10"/>
    <p:sldId id="265" r:id="rId11"/>
    <p:sldId id="258" r:id="rId12"/>
    <p:sldId id="291" r:id="rId13"/>
    <p:sldId id="295" r:id="rId14"/>
    <p:sldId id="296" r:id="rId15"/>
    <p:sldId id="275" r:id="rId16"/>
    <p:sldId id="267" r:id="rId17"/>
    <p:sldId id="266" r:id="rId18"/>
    <p:sldId id="259" r:id="rId19"/>
    <p:sldId id="268" r:id="rId20"/>
    <p:sldId id="276" r:id="rId21"/>
    <p:sldId id="278" r:id="rId22"/>
    <p:sldId id="277" r:id="rId23"/>
    <p:sldId id="293" r:id="rId24"/>
    <p:sldId id="269" r:id="rId25"/>
    <p:sldId id="294" r:id="rId26"/>
    <p:sldId id="270" r:id="rId27"/>
    <p:sldId id="282" r:id="rId28"/>
    <p:sldId id="283" r:id="rId29"/>
    <p:sldId id="279" r:id="rId30"/>
    <p:sldId id="280" r:id="rId31"/>
    <p:sldId id="273" r:id="rId32"/>
    <p:sldId id="274" r:id="rId33"/>
    <p:sldId id="287" r:id="rId3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8" autoAdjust="0"/>
    <p:restoredTop sz="94660"/>
  </p:normalViewPr>
  <p:slideViewPr>
    <p:cSldViewPr snapToGrid="0">
      <p:cViewPr varScale="1">
        <p:scale>
          <a:sx n="75" d="100"/>
          <a:sy n="75" d="100"/>
        </p:scale>
        <p:origin x="45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.purcell\Desktop\ed%20program%20char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im.purcell\Desktop\ed%20program%20chart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 smtClean="0"/>
              <a:t>Alabama Education </a:t>
            </a:r>
            <a:r>
              <a:rPr lang="en-US" sz="2800" b="1" dirty="0"/>
              <a:t>Bachelor’s Degree </a:t>
            </a:r>
            <a:r>
              <a:rPr lang="en-US" sz="2800" b="1" dirty="0" smtClean="0"/>
              <a:t>Graduates: 2003 </a:t>
            </a:r>
            <a:r>
              <a:rPr lang="en-US" sz="2800" b="1" dirty="0"/>
              <a:t>to 2018 </a:t>
            </a:r>
          </a:p>
        </c:rich>
      </c:tx>
      <c:layout>
        <c:manualLayout>
          <c:xMode val="edge"/>
          <c:yMode val="edge"/>
          <c:x val="0.1322290891202479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5763088501233358E-2"/>
          <c:y val="0.1045245191808651"/>
          <c:w val="0.89299659840053214"/>
          <c:h val="0.74522591455729048"/>
        </c:manualLayout>
      </c:layout>
      <c:lineChart>
        <c:grouping val="standard"/>
        <c:varyColors val="0"/>
        <c:ser>
          <c:idx val="0"/>
          <c:order val="0"/>
          <c:tx>
            <c:strRef>
              <c:f>'[ed program charts.xlsx]Sheet3'!$B$23</c:f>
              <c:strCache>
                <c:ptCount val="1"/>
                <c:pt idx="0">
                  <c:v>Bachelor</c:v>
                </c:pt>
              </c:strCache>
            </c:strRef>
          </c:tx>
          <c:spPr>
            <a:ln w="762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0852713973219603E-3"/>
                  <c:y val="-3.01318267419962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189-4E83-92C8-9CE763C599F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189-4E83-92C8-9CE763C599F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89-4E83-92C8-9CE763C599F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89-4E83-92C8-9CE763C599F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89-4E83-92C8-9CE763C599F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189-4E83-92C8-9CE763C599F2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89-4E83-92C8-9CE763C599F2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189-4E83-92C8-9CE763C599F2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89-4E83-92C8-9CE763C599F2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189-4E83-92C8-9CE763C599F2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6C9-4B5A-8DC0-63B7F94DAF1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89-4E83-92C8-9CE763C599F2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89-4E83-92C8-9CE763C599F2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89-4E83-92C8-9CE763C599F2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189-4E83-92C8-9CE763C599F2}"/>
                </c:ext>
              </c:extLst>
            </c:dLbl>
            <c:dLbl>
              <c:idx val="15"/>
              <c:layout>
                <c:manualLayout>
                  <c:x val="-1.4108528165185643E-2"/>
                  <c:y val="-5.273069679849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6C9-4B5A-8DC0-63B7F94DAF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'[ed program charts.xlsx]Sheet3'!$A$24:$A$39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'[ed program charts.xlsx]Sheet3'!$B$24:$B$39</c:f>
              <c:numCache>
                <c:formatCode>###0</c:formatCode>
                <c:ptCount val="16"/>
                <c:pt idx="0">
                  <c:v>2458</c:v>
                </c:pt>
                <c:pt idx="1">
                  <c:v>2401</c:v>
                </c:pt>
                <c:pt idx="2">
                  <c:v>2226</c:v>
                </c:pt>
                <c:pt idx="3">
                  <c:v>2238</c:v>
                </c:pt>
                <c:pt idx="4">
                  <c:v>2100</c:v>
                </c:pt>
                <c:pt idx="5">
                  <c:v>2006</c:v>
                </c:pt>
                <c:pt idx="6">
                  <c:v>2163</c:v>
                </c:pt>
                <c:pt idx="7">
                  <c:v>2318</c:v>
                </c:pt>
                <c:pt idx="8">
                  <c:v>2349</c:v>
                </c:pt>
                <c:pt idx="9">
                  <c:v>2336</c:v>
                </c:pt>
                <c:pt idx="10">
                  <c:v>2419</c:v>
                </c:pt>
                <c:pt idx="11">
                  <c:v>2141</c:v>
                </c:pt>
                <c:pt idx="12">
                  <c:v>1998</c:v>
                </c:pt>
                <c:pt idx="13">
                  <c:v>2201</c:v>
                </c:pt>
                <c:pt idx="14">
                  <c:v>1996</c:v>
                </c:pt>
                <c:pt idx="15">
                  <c:v>2089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C9-4B5A-8DC0-63B7F94DAF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88994719"/>
        <c:axId val="1382945391"/>
      </c:lineChart>
      <c:catAx>
        <c:axId val="13889947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2945391"/>
        <c:crosses val="autoZero"/>
        <c:auto val="1"/>
        <c:lblAlgn val="ctr"/>
        <c:lblOffset val="100"/>
        <c:noMultiLvlLbl val="0"/>
      </c:catAx>
      <c:valAx>
        <c:axId val="1382945391"/>
        <c:scaling>
          <c:orientation val="minMax"/>
          <c:min val="1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889947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2800" b="1" dirty="0" smtClean="0">
                <a:latin typeface="+mn-lt"/>
              </a:rPr>
              <a:t>Alabama</a:t>
            </a:r>
            <a:r>
              <a:rPr lang="en-US" sz="2800" b="1" baseline="0" dirty="0" smtClean="0">
                <a:latin typeface="+mn-lt"/>
              </a:rPr>
              <a:t> </a:t>
            </a:r>
            <a:r>
              <a:rPr lang="en-US" sz="2800" b="1" dirty="0" smtClean="0">
                <a:latin typeface="+mn-lt"/>
              </a:rPr>
              <a:t>Bachelor’s Degrees by </a:t>
            </a:r>
            <a:r>
              <a:rPr lang="en-US" sz="2800" b="1" dirty="0">
                <a:latin typeface="+mn-lt"/>
              </a:rPr>
              <a:t>Education </a:t>
            </a:r>
            <a:r>
              <a:rPr lang="en-US" sz="2800" b="1" dirty="0" smtClean="0">
                <a:latin typeface="+mn-lt"/>
              </a:rPr>
              <a:t>Major </a:t>
            </a:r>
            <a:endParaRPr lang="en-US" sz="2800" b="1" dirty="0">
              <a:latin typeface="+mn-lt"/>
            </a:endParaRPr>
          </a:p>
        </c:rich>
      </c:tx>
      <c:layout>
        <c:manualLayout>
          <c:xMode val="edge"/>
          <c:yMode val="edge"/>
          <c:x val="0.23609685056302523"/>
          <c:y val="2.58454247233870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3846335855874028E-2"/>
          <c:y val="0.11162095662020687"/>
          <c:w val="0.94142747694577489"/>
          <c:h val="0.73730771532006134"/>
        </c:manualLayout>
      </c:layout>
      <c:lineChart>
        <c:grouping val="standard"/>
        <c:varyColors val="0"/>
        <c:ser>
          <c:idx val="0"/>
          <c:order val="0"/>
          <c:tx>
            <c:strRef>
              <c:f>Sheet2!$B$5</c:f>
              <c:strCache>
                <c:ptCount val="1"/>
                <c:pt idx="0">
                  <c:v>Special Education and Teaching, General</c:v>
                </c:pt>
              </c:strCache>
            </c:strRef>
          </c:tx>
          <c:spPr>
            <a:ln w="95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Sheet2!$B$6:$B$21</c:f>
              <c:numCache>
                <c:formatCode>###0</c:formatCode>
                <c:ptCount val="16"/>
                <c:pt idx="0">
                  <c:v>143</c:v>
                </c:pt>
                <c:pt idx="1">
                  <c:v>115</c:v>
                </c:pt>
                <c:pt idx="2">
                  <c:v>92</c:v>
                </c:pt>
                <c:pt idx="3">
                  <c:v>87</c:v>
                </c:pt>
                <c:pt idx="4">
                  <c:v>109</c:v>
                </c:pt>
                <c:pt idx="5">
                  <c:v>103</c:v>
                </c:pt>
                <c:pt idx="6">
                  <c:v>110</c:v>
                </c:pt>
                <c:pt idx="7">
                  <c:v>113</c:v>
                </c:pt>
                <c:pt idx="8">
                  <c:v>98</c:v>
                </c:pt>
                <c:pt idx="9">
                  <c:v>153</c:v>
                </c:pt>
                <c:pt idx="10">
                  <c:v>129</c:v>
                </c:pt>
                <c:pt idx="11">
                  <c:v>75</c:v>
                </c:pt>
                <c:pt idx="12">
                  <c:v>77</c:v>
                </c:pt>
                <c:pt idx="13">
                  <c:v>92</c:v>
                </c:pt>
                <c:pt idx="14">
                  <c:v>118</c:v>
                </c:pt>
                <c:pt idx="15">
                  <c:v>120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0CB-4534-823F-18274CCEC775}"/>
            </c:ext>
          </c:extLst>
        </c:ser>
        <c:ser>
          <c:idx val="1"/>
          <c:order val="1"/>
          <c:tx>
            <c:strRef>
              <c:f>Sheet2!$C$5</c:f>
              <c:strCache>
                <c:ptCount val="1"/>
                <c:pt idx="0">
                  <c:v>Elementary Education and Teaching</c:v>
                </c:pt>
              </c:strCache>
            </c:strRef>
          </c:tx>
          <c:spPr>
            <a:ln w="57150" cap="rnd">
              <a:solidFill>
                <a:srgbClr val="7030A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3218383175746443E-3"/>
                  <c:y val="-5.44103319059793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10CB-4534-823F-18274CCEC775}"/>
                </c:ext>
              </c:extLst>
            </c:dLbl>
            <c:dLbl>
              <c:idx val="15"/>
              <c:layout>
                <c:manualLayout>
                  <c:x val="-3.1609191587873221E-3"/>
                  <c:y val="-4.3153021856466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10CB-4534-823F-18274CCEC7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Sheet2!$C$6:$C$21</c:f>
              <c:numCache>
                <c:formatCode>###0</c:formatCode>
                <c:ptCount val="16"/>
                <c:pt idx="0">
                  <c:v>1151</c:v>
                </c:pt>
                <c:pt idx="1">
                  <c:v>1188</c:v>
                </c:pt>
                <c:pt idx="2">
                  <c:v>1063</c:v>
                </c:pt>
                <c:pt idx="3">
                  <c:v>1085</c:v>
                </c:pt>
                <c:pt idx="4">
                  <c:v>989</c:v>
                </c:pt>
                <c:pt idx="5">
                  <c:v>1036</c:v>
                </c:pt>
                <c:pt idx="6">
                  <c:v>1075</c:v>
                </c:pt>
                <c:pt idx="7">
                  <c:v>1111</c:v>
                </c:pt>
                <c:pt idx="8">
                  <c:v>1100</c:v>
                </c:pt>
                <c:pt idx="9">
                  <c:v>965</c:v>
                </c:pt>
                <c:pt idx="10">
                  <c:v>930</c:v>
                </c:pt>
                <c:pt idx="11">
                  <c:v>778</c:v>
                </c:pt>
                <c:pt idx="12">
                  <c:v>731</c:v>
                </c:pt>
                <c:pt idx="13">
                  <c:v>803</c:v>
                </c:pt>
                <c:pt idx="14">
                  <c:v>848</c:v>
                </c:pt>
                <c:pt idx="15">
                  <c:v>838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0CB-4534-823F-18274CCEC775}"/>
            </c:ext>
          </c:extLst>
        </c:ser>
        <c:ser>
          <c:idx val="2"/>
          <c:order val="2"/>
          <c:tx>
            <c:strRef>
              <c:f>Sheet2!$D$5</c:f>
              <c:strCache>
                <c:ptCount val="1"/>
                <c:pt idx="0">
                  <c:v>Secondary Education and Teaching</c:v>
                </c:pt>
              </c:strCache>
            </c:strRef>
          </c:tx>
          <c:spPr>
            <a:ln w="571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3697316354745062E-2"/>
                  <c:y val="-2.8143275123782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10CB-4534-823F-18274CCEC775}"/>
                </c:ext>
              </c:extLst>
            </c:dLbl>
            <c:dLbl>
              <c:idx val="15"/>
              <c:layout>
                <c:manualLayout>
                  <c:x val="0"/>
                  <c:y val="-2.81432751237823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10CB-4534-823F-18274CCEC7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Sheet2!$D$6:$D$21</c:f>
              <c:numCache>
                <c:formatCode>###0</c:formatCode>
                <c:ptCount val="16"/>
                <c:pt idx="0">
                  <c:v>430</c:v>
                </c:pt>
                <c:pt idx="1">
                  <c:v>430</c:v>
                </c:pt>
                <c:pt idx="2">
                  <c:v>373</c:v>
                </c:pt>
                <c:pt idx="3">
                  <c:v>296</c:v>
                </c:pt>
                <c:pt idx="4">
                  <c:v>268</c:v>
                </c:pt>
                <c:pt idx="5">
                  <c:v>191</c:v>
                </c:pt>
                <c:pt idx="6">
                  <c:v>232</c:v>
                </c:pt>
                <c:pt idx="7">
                  <c:v>277</c:v>
                </c:pt>
                <c:pt idx="8">
                  <c:v>266</c:v>
                </c:pt>
                <c:pt idx="9">
                  <c:v>260</c:v>
                </c:pt>
                <c:pt idx="10">
                  <c:v>307</c:v>
                </c:pt>
                <c:pt idx="11">
                  <c:v>294</c:v>
                </c:pt>
                <c:pt idx="12">
                  <c:v>186</c:v>
                </c:pt>
                <c:pt idx="13">
                  <c:v>211</c:v>
                </c:pt>
                <c:pt idx="14">
                  <c:v>170</c:v>
                </c:pt>
                <c:pt idx="15">
                  <c:v>179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CB-4534-823F-18274CCEC775}"/>
            </c:ext>
          </c:extLst>
        </c:ser>
        <c:ser>
          <c:idx val="3"/>
          <c:order val="3"/>
          <c:tx>
            <c:strRef>
              <c:f>Sheet2!$E$5</c:f>
              <c:strCache>
                <c:ptCount val="1"/>
                <c:pt idx="0">
                  <c:v>Early Childhood Education and Teaching</c:v>
                </c:pt>
              </c:strCache>
            </c:strRef>
          </c:tx>
          <c:spPr>
            <a:ln w="63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Sheet2!$E$6:$E$21</c:f>
              <c:numCache>
                <c:formatCode>General</c:formatCode>
                <c:ptCount val="16"/>
                <c:pt idx="2" formatCode="###0">
                  <c:v>171</c:v>
                </c:pt>
                <c:pt idx="3" formatCode="###0">
                  <c:v>178</c:v>
                </c:pt>
                <c:pt idx="4" formatCode="###0">
                  <c:v>163</c:v>
                </c:pt>
                <c:pt idx="5" formatCode="###0">
                  <c:v>133</c:v>
                </c:pt>
                <c:pt idx="6" formatCode="###0">
                  <c:v>185</c:v>
                </c:pt>
                <c:pt idx="7" formatCode="###0">
                  <c:v>183</c:v>
                </c:pt>
                <c:pt idx="8" formatCode="###0">
                  <c:v>168</c:v>
                </c:pt>
                <c:pt idx="9" formatCode="###0">
                  <c:v>163</c:v>
                </c:pt>
                <c:pt idx="10" formatCode="###0">
                  <c:v>174</c:v>
                </c:pt>
                <c:pt idx="11" formatCode="###0">
                  <c:v>160</c:v>
                </c:pt>
                <c:pt idx="12" formatCode="###0">
                  <c:v>154</c:v>
                </c:pt>
                <c:pt idx="13" formatCode="###0">
                  <c:v>117</c:v>
                </c:pt>
                <c:pt idx="14" formatCode="###0">
                  <c:v>125</c:v>
                </c:pt>
                <c:pt idx="15" formatCode="###0">
                  <c:v>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CB-4534-823F-18274CCEC775}"/>
            </c:ext>
          </c:extLst>
        </c:ser>
        <c:ser>
          <c:idx val="4"/>
          <c:order val="4"/>
          <c:tx>
            <c:strRef>
              <c:f>Sheet2!$F$5</c:f>
              <c:strCache>
                <c:ptCount val="1"/>
                <c:pt idx="0">
                  <c:v>English/Language Arts Teacher Education</c:v>
                </c:pt>
              </c:strCache>
            </c:strRef>
          </c:tx>
          <c:spPr>
            <a:ln w="3810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Sheet2!$F$6:$F$21</c:f>
              <c:numCache>
                <c:formatCode>###0</c:formatCode>
                <c:ptCount val="16"/>
                <c:pt idx="0">
                  <c:v>18</c:v>
                </c:pt>
                <c:pt idx="1">
                  <c:v>16</c:v>
                </c:pt>
                <c:pt idx="2">
                  <c:v>26</c:v>
                </c:pt>
                <c:pt idx="3">
                  <c:v>13</c:v>
                </c:pt>
                <c:pt idx="4">
                  <c:v>23</c:v>
                </c:pt>
                <c:pt idx="5">
                  <c:v>15</c:v>
                </c:pt>
                <c:pt idx="6">
                  <c:v>18</c:v>
                </c:pt>
                <c:pt idx="7">
                  <c:v>3</c:v>
                </c:pt>
                <c:pt idx="8">
                  <c:v>18</c:v>
                </c:pt>
                <c:pt idx="9">
                  <c:v>23</c:v>
                </c:pt>
                <c:pt idx="10">
                  <c:v>25</c:v>
                </c:pt>
                <c:pt idx="11">
                  <c:v>28</c:v>
                </c:pt>
                <c:pt idx="12">
                  <c:v>13</c:v>
                </c:pt>
                <c:pt idx="13">
                  <c:v>8</c:v>
                </c:pt>
                <c:pt idx="14">
                  <c:v>15</c:v>
                </c:pt>
                <c:pt idx="15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0CB-4534-823F-18274CCEC775}"/>
            </c:ext>
          </c:extLst>
        </c:ser>
        <c:ser>
          <c:idx val="5"/>
          <c:order val="5"/>
          <c:tx>
            <c:strRef>
              <c:f>Sheet2!$G$5</c:f>
              <c:strCache>
                <c:ptCount val="1"/>
                <c:pt idx="0">
                  <c:v>Health Teacher Education</c:v>
                </c:pt>
              </c:strCache>
            </c:strRef>
          </c:tx>
          <c:spPr>
            <a:ln w="952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Sheet2!$G$6:$G$21</c:f>
              <c:numCache>
                <c:formatCode>###0</c:formatCode>
                <c:ptCount val="16"/>
                <c:pt idx="0">
                  <c:v>71</c:v>
                </c:pt>
                <c:pt idx="1">
                  <c:v>69</c:v>
                </c:pt>
                <c:pt idx="2">
                  <c:v>62</c:v>
                </c:pt>
                <c:pt idx="3">
                  <c:v>58</c:v>
                </c:pt>
                <c:pt idx="4">
                  <c:v>68</c:v>
                </c:pt>
                <c:pt idx="5">
                  <c:v>79</c:v>
                </c:pt>
                <c:pt idx="6">
                  <c:v>44</c:v>
                </c:pt>
                <c:pt idx="7">
                  <c:v>41</c:v>
                </c:pt>
                <c:pt idx="8">
                  <c:v>44</c:v>
                </c:pt>
                <c:pt idx="9">
                  <c:v>87</c:v>
                </c:pt>
                <c:pt idx="10">
                  <c:v>75</c:v>
                </c:pt>
                <c:pt idx="11">
                  <c:v>77</c:v>
                </c:pt>
                <c:pt idx="12">
                  <c:v>94</c:v>
                </c:pt>
                <c:pt idx="13">
                  <c:v>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0CB-4534-823F-18274CCEC775}"/>
            </c:ext>
          </c:extLst>
        </c:ser>
        <c:ser>
          <c:idx val="6"/>
          <c:order val="6"/>
          <c:tx>
            <c:strRef>
              <c:f>Sheet2!$H$5</c:f>
              <c:strCache>
                <c:ptCount val="1"/>
                <c:pt idx="0">
                  <c:v>Mathematics Teacher Education</c:v>
                </c:pt>
              </c:strCache>
            </c:strRef>
          </c:tx>
          <c:spPr>
            <a:ln w="38100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Sheet2!$H$6:$H$21</c:f>
              <c:numCache>
                <c:formatCode>###0</c:formatCode>
                <c:ptCount val="16"/>
                <c:pt idx="0">
                  <c:v>11</c:v>
                </c:pt>
                <c:pt idx="1">
                  <c:v>11</c:v>
                </c:pt>
                <c:pt idx="2">
                  <c:v>18</c:v>
                </c:pt>
                <c:pt idx="3">
                  <c:v>16</c:v>
                </c:pt>
                <c:pt idx="4">
                  <c:v>18</c:v>
                </c:pt>
                <c:pt idx="5">
                  <c:v>12</c:v>
                </c:pt>
                <c:pt idx="6">
                  <c:v>5</c:v>
                </c:pt>
                <c:pt idx="7">
                  <c:v>19</c:v>
                </c:pt>
                <c:pt idx="8">
                  <c:v>14</c:v>
                </c:pt>
                <c:pt idx="9">
                  <c:v>20</c:v>
                </c:pt>
                <c:pt idx="10">
                  <c:v>14</c:v>
                </c:pt>
                <c:pt idx="11">
                  <c:v>18</c:v>
                </c:pt>
                <c:pt idx="12">
                  <c:v>19</c:v>
                </c:pt>
                <c:pt idx="13">
                  <c:v>16</c:v>
                </c:pt>
                <c:pt idx="14">
                  <c:v>5</c:v>
                </c:pt>
                <c:pt idx="15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0CB-4534-823F-18274CCEC775}"/>
            </c:ext>
          </c:extLst>
        </c:ser>
        <c:ser>
          <c:idx val="7"/>
          <c:order val="7"/>
          <c:tx>
            <c:strRef>
              <c:f>Sheet2!$I$5</c:f>
              <c:strCache>
                <c:ptCount val="1"/>
                <c:pt idx="0">
                  <c:v>Music Teacher Education</c:v>
                </c:pt>
              </c:strCache>
            </c:strRef>
          </c:tx>
          <c:spPr>
            <a:ln w="952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Sheet2!$I$6:$I$21</c:f>
              <c:numCache>
                <c:formatCode>###0</c:formatCode>
                <c:ptCount val="16"/>
                <c:pt idx="0">
                  <c:v>33</c:v>
                </c:pt>
                <c:pt idx="1">
                  <c:v>32</c:v>
                </c:pt>
                <c:pt idx="2">
                  <c:v>26</c:v>
                </c:pt>
                <c:pt idx="3">
                  <c:v>45</c:v>
                </c:pt>
                <c:pt idx="4">
                  <c:v>19</c:v>
                </c:pt>
                <c:pt idx="5">
                  <c:v>15</c:v>
                </c:pt>
                <c:pt idx="6">
                  <c:v>27</c:v>
                </c:pt>
                <c:pt idx="7">
                  <c:v>38</c:v>
                </c:pt>
                <c:pt idx="8">
                  <c:v>33</c:v>
                </c:pt>
                <c:pt idx="9">
                  <c:v>26</c:v>
                </c:pt>
                <c:pt idx="10">
                  <c:v>25</c:v>
                </c:pt>
                <c:pt idx="11">
                  <c:v>29</c:v>
                </c:pt>
                <c:pt idx="12">
                  <c:v>24</c:v>
                </c:pt>
                <c:pt idx="13">
                  <c:v>23</c:v>
                </c:pt>
                <c:pt idx="14">
                  <c:v>26</c:v>
                </c:pt>
                <c:pt idx="15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0CB-4534-823F-18274CCEC775}"/>
            </c:ext>
          </c:extLst>
        </c:ser>
        <c:ser>
          <c:idx val="8"/>
          <c:order val="8"/>
          <c:tx>
            <c:strRef>
              <c:f>Sheet2!$J$5</c:f>
              <c:strCache>
                <c:ptCount val="1"/>
                <c:pt idx="0">
                  <c:v>Physical Education Teaching and Coaching</c:v>
                </c:pt>
              </c:strCache>
            </c:strRef>
          </c:tx>
          <c:spPr>
            <a:ln w="5715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9501912148681673E-2"/>
                  <c:y val="-2.6267056782196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0CB-4534-823F-18274CCEC775}"/>
                </c:ext>
              </c:extLst>
            </c:dLbl>
            <c:dLbl>
              <c:idx val="15"/>
              <c:layout>
                <c:manualLayout>
                  <c:x val="-4.2145588783830965E-3"/>
                  <c:y val="-5.25341135643938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0CB-4534-823F-18274CCEC7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Sheet2!$J$6:$J$21</c:f>
              <c:numCache>
                <c:formatCode>###0</c:formatCode>
                <c:ptCount val="16"/>
                <c:pt idx="0">
                  <c:v>254</c:v>
                </c:pt>
                <c:pt idx="1">
                  <c:v>212</c:v>
                </c:pt>
                <c:pt idx="2">
                  <c:v>224</c:v>
                </c:pt>
                <c:pt idx="3">
                  <c:v>284</c:v>
                </c:pt>
                <c:pt idx="4">
                  <c:v>264</c:v>
                </c:pt>
                <c:pt idx="5">
                  <c:v>277</c:v>
                </c:pt>
                <c:pt idx="6">
                  <c:v>314</c:v>
                </c:pt>
                <c:pt idx="7">
                  <c:v>374</c:v>
                </c:pt>
                <c:pt idx="8">
                  <c:v>443</c:v>
                </c:pt>
                <c:pt idx="9">
                  <c:v>459</c:v>
                </c:pt>
                <c:pt idx="10">
                  <c:v>515</c:v>
                </c:pt>
                <c:pt idx="11">
                  <c:v>462</c:v>
                </c:pt>
                <c:pt idx="12">
                  <c:v>536</c:v>
                </c:pt>
                <c:pt idx="13">
                  <c:v>605</c:v>
                </c:pt>
                <c:pt idx="14">
                  <c:v>483</c:v>
                </c:pt>
                <c:pt idx="15">
                  <c:v>498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10CB-4534-823F-18274CCEC775}"/>
            </c:ext>
          </c:extLst>
        </c:ser>
        <c:ser>
          <c:idx val="9"/>
          <c:order val="9"/>
          <c:tx>
            <c:strRef>
              <c:f>Sheet2!$K$5</c:f>
              <c:strCache>
                <c:ptCount val="1"/>
                <c:pt idx="0">
                  <c:v>Science Teacher Education/General Science Teacher Education</c:v>
                </c:pt>
              </c:strCache>
            </c:strRef>
          </c:tx>
          <c:spPr>
            <a:ln w="9525" cap="rnd">
              <a:solidFill>
                <a:schemeClr val="accent4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Sheet2!$K$6:$K$21</c:f>
              <c:numCache>
                <c:formatCode>###0</c:formatCode>
                <c:ptCount val="16"/>
                <c:pt idx="0">
                  <c:v>19</c:v>
                </c:pt>
                <c:pt idx="1">
                  <c:v>10</c:v>
                </c:pt>
                <c:pt idx="2">
                  <c:v>14</c:v>
                </c:pt>
                <c:pt idx="3">
                  <c:v>9</c:v>
                </c:pt>
                <c:pt idx="4">
                  <c:v>11</c:v>
                </c:pt>
                <c:pt idx="5">
                  <c:v>6</c:v>
                </c:pt>
                <c:pt idx="6">
                  <c:v>7</c:v>
                </c:pt>
                <c:pt idx="7">
                  <c:v>5</c:v>
                </c:pt>
                <c:pt idx="8">
                  <c:v>11</c:v>
                </c:pt>
                <c:pt idx="9">
                  <c:v>11</c:v>
                </c:pt>
                <c:pt idx="10">
                  <c:v>10</c:v>
                </c:pt>
                <c:pt idx="11">
                  <c:v>3</c:v>
                </c:pt>
                <c:pt idx="12">
                  <c:v>4</c:v>
                </c:pt>
                <c:pt idx="13">
                  <c:v>9</c:v>
                </c:pt>
                <c:pt idx="14">
                  <c:v>3</c:v>
                </c:pt>
                <c:pt idx="15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0CB-4534-823F-18274CCEC775}"/>
            </c:ext>
          </c:extLst>
        </c:ser>
        <c:ser>
          <c:idx val="10"/>
          <c:order val="10"/>
          <c:tx>
            <c:strRef>
              <c:f>Sheet2!$L$5</c:f>
              <c:strCache>
                <c:ptCount val="1"/>
                <c:pt idx="0">
                  <c:v>Social Science Teacher Education</c:v>
                </c:pt>
              </c:strCache>
            </c:strRef>
          </c:tx>
          <c:spPr>
            <a:ln w="9525" cap="rnd">
              <a:solidFill>
                <a:schemeClr val="accent5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Sheet2!$L$6:$L$21</c:f>
              <c:numCache>
                <c:formatCode>###0</c:formatCode>
                <c:ptCount val="16"/>
                <c:pt idx="0">
                  <c:v>21</c:v>
                </c:pt>
                <c:pt idx="1">
                  <c:v>21</c:v>
                </c:pt>
                <c:pt idx="2">
                  <c:v>28</c:v>
                </c:pt>
                <c:pt idx="3">
                  <c:v>18</c:v>
                </c:pt>
                <c:pt idx="4">
                  <c:v>29</c:v>
                </c:pt>
                <c:pt idx="5">
                  <c:v>20</c:v>
                </c:pt>
                <c:pt idx="6">
                  <c:v>12</c:v>
                </c:pt>
                <c:pt idx="7">
                  <c:v>28</c:v>
                </c:pt>
                <c:pt idx="8">
                  <c:v>19</c:v>
                </c:pt>
                <c:pt idx="9">
                  <c:v>27</c:v>
                </c:pt>
                <c:pt idx="10">
                  <c:v>25</c:v>
                </c:pt>
                <c:pt idx="11">
                  <c:v>22</c:v>
                </c:pt>
                <c:pt idx="12">
                  <c:v>18</c:v>
                </c:pt>
                <c:pt idx="13">
                  <c:v>10</c:v>
                </c:pt>
                <c:pt idx="14">
                  <c:v>11</c:v>
                </c:pt>
                <c:pt idx="15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10CB-4534-823F-18274CCEC775}"/>
            </c:ext>
          </c:extLst>
        </c:ser>
        <c:ser>
          <c:idx val="11"/>
          <c:order val="11"/>
          <c:tx>
            <c:strRef>
              <c:f>Sheet2!$M$5</c:f>
              <c:strCache>
                <c:ptCount val="1"/>
                <c:pt idx="0">
                  <c:v>Technical Teacher Education</c:v>
                </c:pt>
              </c:strCache>
            </c:strRef>
          </c:tx>
          <c:spPr>
            <a:ln w="9525" cap="rnd">
              <a:solidFill>
                <a:schemeClr val="accent6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Sheet2!$A$6:$A$21</c:f>
              <c:strCach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strCache>
            </c:strRef>
          </c:cat>
          <c:val>
            <c:numRef>
              <c:f>Sheet2!$M$6:$M$21</c:f>
              <c:numCache>
                <c:formatCode>###0</c:formatCode>
                <c:ptCount val="16"/>
                <c:pt idx="0">
                  <c:v>5</c:v>
                </c:pt>
                <c:pt idx="1">
                  <c:v>12</c:v>
                </c:pt>
                <c:pt idx="2">
                  <c:v>12</c:v>
                </c:pt>
                <c:pt idx="3">
                  <c:v>5</c:v>
                </c:pt>
                <c:pt idx="4">
                  <c:v>11</c:v>
                </c:pt>
                <c:pt idx="5">
                  <c:v>9</c:v>
                </c:pt>
                <c:pt idx="6">
                  <c:v>13</c:v>
                </c:pt>
                <c:pt idx="7">
                  <c:v>5</c:v>
                </c:pt>
                <c:pt idx="8">
                  <c:v>11</c:v>
                </c:pt>
                <c:pt idx="9">
                  <c:v>22</c:v>
                </c:pt>
                <c:pt idx="10">
                  <c:v>32</c:v>
                </c:pt>
                <c:pt idx="11">
                  <c:v>28</c:v>
                </c:pt>
                <c:pt idx="12">
                  <c:v>19</c:v>
                </c:pt>
                <c:pt idx="13">
                  <c:v>34</c:v>
                </c:pt>
                <c:pt idx="14">
                  <c:v>27</c:v>
                </c:pt>
                <c:pt idx="15">
                  <c:v>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0CB-4534-823F-18274CCEC7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489375"/>
        <c:axId val="330907983"/>
      </c:lineChart>
      <c:catAx>
        <c:axId val="326489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0907983"/>
        <c:crosses val="autoZero"/>
        <c:auto val="1"/>
        <c:lblAlgn val="ctr"/>
        <c:lblOffset val="100"/>
        <c:noMultiLvlLbl val="0"/>
      </c:catAx>
      <c:valAx>
        <c:axId val="330907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#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489375"/>
        <c:crosses val="autoZero"/>
        <c:crossBetween val="between"/>
        <c:minorUnit val="200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373646826716466E-2"/>
          <c:y val="4.7283976143062199E-2"/>
          <c:w val="0.96525270634656712"/>
          <c:h val="0.80447045793972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Year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1588448775848408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2C6E-45CB-AAED-AC8ADADA04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0.73</c:v>
                </c:pt>
                <c:pt idx="1">
                  <c:v>0.69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9F-4165-9FF9-9D55A9841D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 Years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0.67</c:v>
                </c:pt>
                <c:pt idx="1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9F-4165-9FF9-9D55A9841D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4258824"/>
        <c:axId val="374253248"/>
      </c:barChart>
      <c:catAx>
        <c:axId val="37425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253248"/>
        <c:crosses val="autoZero"/>
        <c:auto val="1"/>
        <c:lblAlgn val="ctr"/>
        <c:lblOffset val="100"/>
        <c:noMultiLvlLbl val="0"/>
      </c:catAx>
      <c:valAx>
        <c:axId val="3742532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74258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52738493340681E-3"/>
          <c:y val="2.3698678632055756E-2"/>
          <c:w val="0.9699687950629301"/>
          <c:h val="0.790001716754672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Year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White</c:v>
                </c:pt>
                <c:pt idx="1">
                  <c:v>African American</c:v>
                </c:pt>
                <c:pt idx="2">
                  <c:v>Other Minority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0.72</c:v>
                </c:pt>
                <c:pt idx="1">
                  <c:v>0.74</c:v>
                </c:pt>
                <c:pt idx="2">
                  <c:v>0.59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CB-4172-848A-19A12E33E9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 Years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611974303606475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5BCB-4172-848A-19A12E33E9C1}"/>
                </c:ext>
              </c:extLst>
            </c:dLbl>
            <c:dLbl>
              <c:idx val="1"/>
              <c:layout>
                <c:manualLayout>
                  <c:x val="1.6119743036064751E-2"/>
                  <c:y val="6.77105103773021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5BCB-4172-848A-19A12E33E9C1}"/>
                </c:ext>
              </c:extLst>
            </c:dLbl>
            <c:dLbl>
              <c:idx val="2"/>
              <c:layout>
                <c:manualLayout>
                  <c:x val="1.2089807277048564E-2"/>
                  <c:y val="-3.38552551886510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BCB-4172-848A-19A12E33E9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White</c:v>
                </c:pt>
                <c:pt idx="1">
                  <c:v>African American</c:v>
                </c:pt>
                <c:pt idx="2">
                  <c:v>Other Minority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0.67</c:v>
                </c:pt>
                <c:pt idx="1">
                  <c:v>0.65</c:v>
                </c:pt>
                <c:pt idx="2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CB-4172-848A-19A12E33E9C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4257840"/>
        <c:axId val="374258168"/>
      </c:barChart>
      <c:catAx>
        <c:axId val="374257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258168"/>
        <c:crosses val="autoZero"/>
        <c:auto val="1"/>
        <c:lblAlgn val="ctr"/>
        <c:lblOffset val="100"/>
        <c:noMultiLvlLbl val="0"/>
      </c:catAx>
      <c:valAx>
        <c:axId val="37425816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7425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 Year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</c:v>
                </c:pt>
                <c:pt idx="1">
                  <c:v>Elementary</c:v>
                </c:pt>
                <c:pt idx="2">
                  <c:v>Secondary</c:v>
                </c:pt>
                <c:pt idx="3">
                  <c:v>Subject Spec</c:v>
                </c:pt>
                <c:pt idx="4">
                  <c:v>Teacher Ed</c:v>
                </c:pt>
                <c:pt idx="5">
                  <c:v>Special Ed</c:v>
                </c:pt>
                <c:pt idx="6">
                  <c:v>Physical/ Health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</c:v>
                </c:pt>
                <c:pt idx="1">
                  <c:v>0.8</c:v>
                </c:pt>
                <c:pt idx="2">
                  <c:v>0.79</c:v>
                </c:pt>
                <c:pt idx="3">
                  <c:v>0.72</c:v>
                </c:pt>
                <c:pt idx="4">
                  <c:v>0.72</c:v>
                </c:pt>
                <c:pt idx="5">
                  <c:v>0.72</c:v>
                </c:pt>
                <c:pt idx="6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9F-4165-9FF9-9D55A9841D4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 Years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7.9365079365079257E-3"/>
                  <c:y val="1.719074991465537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6C1-4784-AEA9-F6DCC26986E8}"/>
                </c:ext>
              </c:extLst>
            </c:dLbl>
            <c:dLbl>
              <c:idx val="1"/>
              <c:layout>
                <c:manualLayout>
                  <c:x val="1.020408163265306E-2"/>
                  <c:y val="1.031444994879323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6C1-4784-AEA9-F6DCC26986E8}"/>
                </c:ext>
              </c:extLst>
            </c:dLbl>
            <c:dLbl>
              <c:idx val="2"/>
              <c:layout>
                <c:manualLayout>
                  <c:x val="9.0702947845804991E-3"/>
                  <c:y val="1.031444994879322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6C1-4784-AEA9-F6DCC26986E8}"/>
                </c:ext>
              </c:extLst>
            </c:dLbl>
            <c:dLbl>
              <c:idx val="3"/>
              <c:layout>
                <c:manualLayout>
                  <c:x val="7.9365079365079361E-3"/>
                  <c:y val="6.87629996586214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6C1-4784-AEA9-F6DCC26986E8}"/>
                </c:ext>
              </c:extLst>
            </c:dLbl>
            <c:dLbl>
              <c:idx val="4"/>
              <c:layout>
                <c:manualLayout>
                  <c:x val="7.9365079365079361E-3"/>
                  <c:y val="1.5758005383944545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6C1-4784-AEA9-F6DCC26986E8}"/>
                </c:ext>
              </c:extLst>
            </c:dLbl>
            <c:dLbl>
              <c:idx val="5"/>
              <c:layout>
                <c:manualLayout>
                  <c:x val="1.1337868480725623E-2"/>
                  <c:y val="6.876299965862148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6C1-4784-AEA9-F6DCC26986E8}"/>
                </c:ext>
              </c:extLst>
            </c:dLbl>
            <c:dLbl>
              <c:idx val="6"/>
              <c:layout>
                <c:manualLayout>
                  <c:x val="1.2471655328798186E-2"/>
                  <c:y val="-3.43814998293107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6C1-4784-AEA9-F6DCC26986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</c:v>
                </c:pt>
                <c:pt idx="1">
                  <c:v>Elementary</c:v>
                </c:pt>
                <c:pt idx="2">
                  <c:v>Secondary</c:v>
                </c:pt>
                <c:pt idx="3">
                  <c:v>Subject Spec</c:v>
                </c:pt>
                <c:pt idx="4">
                  <c:v>Teacher Ed</c:v>
                </c:pt>
                <c:pt idx="5">
                  <c:v>Special Ed</c:v>
                </c:pt>
                <c:pt idx="6">
                  <c:v>Physical/ Health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0.68</c:v>
                </c:pt>
                <c:pt idx="1">
                  <c:v>0.72</c:v>
                </c:pt>
                <c:pt idx="2">
                  <c:v>0.69</c:v>
                </c:pt>
                <c:pt idx="3">
                  <c:v>0.66</c:v>
                </c:pt>
                <c:pt idx="4">
                  <c:v>0.62</c:v>
                </c:pt>
                <c:pt idx="5">
                  <c:v>0.63</c:v>
                </c:pt>
                <c:pt idx="6">
                  <c:v>0.56000000000000005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9F-4165-9FF9-9D55A9841D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74258824"/>
        <c:axId val="374253248"/>
      </c:barChart>
      <c:catAx>
        <c:axId val="37425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253248"/>
        <c:crosses val="autoZero"/>
        <c:auto val="1"/>
        <c:lblAlgn val="ctr"/>
        <c:lblOffset val="100"/>
        <c:noMultiLvlLbl val="0"/>
      </c:catAx>
      <c:valAx>
        <c:axId val="37425324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74258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1 Year After Graduation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K-12 Education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0.7</c:v>
                </c:pt>
                <c:pt idx="1">
                  <c:v>0.9</c:v>
                </c:pt>
                <c:pt idx="2">
                  <c:v>0.88</c:v>
                </c:pt>
                <c:pt idx="3">
                  <c:v>0.8</c:v>
                </c:pt>
                <c:pt idx="4">
                  <c:v>0.7</c:v>
                </c:pt>
                <c:pt idx="5">
                  <c:v>0.75</c:v>
                </c:pt>
                <c:pt idx="6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C-467C-9183-CFFD19F1F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Education Other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6C-467C-9183-CFFD19F1F3B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6C-467C-9183-CFFD19F1F3B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6C-467C-9183-CFFD19F1F3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0.19</c:v>
                </c:pt>
                <c:pt idx="1">
                  <c:v>0.03</c:v>
                </c:pt>
                <c:pt idx="2">
                  <c:v>0.02</c:v>
                </c:pt>
                <c:pt idx="3">
                  <c:v>0.03</c:v>
                </c:pt>
                <c:pt idx="4">
                  <c:v>0.2</c:v>
                </c:pt>
                <c:pt idx="5">
                  <c:v>0.09</c:v>
                </c:pt>
                <c:pt idx="6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6C-467C-9183-CFFD19F1F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Health Related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6C-467C-9183-CFFD19F1F3B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6C-467C-9183-CFFD19F1F3B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6C-467C-9183-CFFD19F1F3B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6C-467C-9183-CFFD19F1F3B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6C-467C-9183-CFFD19F1F3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7.0000000000000007E-2</c:v>
                </c:pt>
                <c:pt idx="4">
                  <c:v>0</c:v>
                </c:pt>
                <c:pt idx="5">
                  <c:v>0</c:v>
                </c:pt>
                <c:pt idx="6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76C-467C-9183-CFFD19F1F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Sectors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0.1</c:v>
                </c:pt>
                <c:pt idx="1">
                  <c:v>0.06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0.16</c:v>
                </c:pt>
                <c:pt idx="6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6C-467C-9183-CFFD19F1F3B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3295176"/>
        <c:axId val="303296816"/>
      </c:barChart>
      <c:catAx>
        <c:axId val="30329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96816"/>
        <c:crosses val="autoZero"/>
        <c:auto val="1"/>
        <c:lblAlgn val="ctr"/>
        <c:lblOffset val="100"/>
        <c:noMultiLvlLbl val="0"/>
      </c:catAx>
      <c:valAx>
        <c:axId val="3032968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032951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1 Year After Graduation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K-12 Education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0.7</c:v>
                </c:pt>
                <c:pt idx="1">
                  <c:v>0.9</c:v>
                </c:pt>
                <c:pt idx="2">
                  <c:v>0.88</c:v>
                </c:pt>
                <c:pt idx="3">
                  <c:v>0.8</c:v>
                </c:pt>
                <c:pt idx="4">
                  <c:v>0.7</c:v>
                </c:pt>
                <c:pt idx="5">
                  <c:v>0.75</c:v>
                </c:pt>
                <c:pt idx="6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6C-467C-9183-CFFD19F1F3B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Education Other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76C-467C-9183-CFFD19F1F3B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76C-467C-9183-CFFD19F1F3B2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76C-467C-9183-CFFD19F1F3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0.19</c:v>
                </c:pt>
                <c:pt idx="1">
                  <c:v>0.03</c:v>
                </c:pt>
                <c:pt idx="2">
                  <c:v>0.02</c:v>
                </c:pt>
                <c:pt idx="3">
                  <c:v>0.03</c:v>
                </c:pt>
                <c:pt idx="4">
                  <c:v>0.2</c:v>
                </c:pt>
                <c:pt idx="5">
                  <c:v>0.09</c:v>
                </c:pt>
                <c:pt idx="6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6C-467C-9183-CFFD19F1F3B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Health Related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6C-467C-9183-CFFD19F1F3B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6C-467C-9183-CFFD19F1F3B2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6C-467C-9183-CFFD19F1F3B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76C-467C-9183-CFFD19F1F3B2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76C-467C-9183-CFFD19F1F3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0.01</c:v>
                </c:pt>
                <c:pt idx="1">
                  <c:v>0</c:v>
                </c:pt>
                <c:pt idx="2">
                  <c:v>0</c:v>
                </c:pt>
                <c:pt idx="3">
                  <c:v>7.0000000000000007E-2</c:v>
                </c:pt>
                <c:pt idx="4">
                  <c:v>0</c:v>
                </c:pt>
                <c:pt idx="5">
                  <c:v>0</c:v>
                </c:pt>
                <c:pt idx="6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76C-467C-9183-CFFD19F1F3B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Sectors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0.1</c:v>
                </c:pt>
                <c:pt idx="1">
                  <c:v>0.06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0.16</c:v>
                </c:pt>
                <c:pt idx="6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76C-467C-9183-CFFD19F1F3B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03295176"/>
        <c:axId val="303296816"/>
      </c:barChart>
      <c:catAx>
        <c:axId val="303295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96816"/>
        <c:crosses val="autoZero"/>
        <c:auto val="1"/>
        <c:lblAlgn val="ctr"/>
        <c:lblOffset val="100"/>
        <c:noMultiLvlLbl val="0"/>
      </c:catAx>
      <c:valAx>
        <c:axId val="30329681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0329517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5 Years After</a:t>
            </a:r>
            <a:r>
              <a:rPr lang="en-US" sz="3200" baseline="0" dirty="0"/>
              <a:t> Graduation</a:t>
            </a:r>
            <a:endParaRPr lang="en-US" sz="3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K-12 Education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0.81</c:v>
                </c:pt>
                <c:pt idx="1">
                  <c:v>0.84</c:v>
                </c:pt>
                <c:pt idx="2">
                  <c:v>0.74</c:v>
                </c:pt>
                <c:pt idx="3">
                  <c:v>0.81</c:v>
                </c:pt>
                <c:pt idx="4">
                  <c:v>0.72</c:v>
                </c:pt>
                <c:pt idx="5">
                  <c:v>0.73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BB-48EE-8C6E-BCED5C79C4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Education Other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3F-4575-8FE5-B10E69BAAE4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3F-4575-8FE5-B10E69BAAE4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3F-4575-8FE5-B10E69BAA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0.09</c:v>
                </c:pt>
                <c:pt idx="1">
                  <c:v>0.05</c:v>
                </c:pt>
                <c:pt idx="2">
                  <c:v>0.05</c:v>
                </c:pt>
                <c:pt idx="3">
                  <c:v>0.03</c:v>
                </c:pt>
                <c:pt idx="4">
                  <c:v>0.15</c:v>
                </c:pt>
                <c:pt idx="5">
                  <c:v>7.0000000000000007E-2</c:v>
                </c:pt>
                <c:pt idx="6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BB-48EE-8C6E-BCED5C79C4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Health Related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3F-4575-8FE5-B10E69BAAE4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3F-4575-8FE5-B10E69BAAE4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3F-4575-8FE5-B10E69BAAE4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BB-48EE-8C6E-BCED5C79C4E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F-4575-8FE5-B10E69BAA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0.02</c:v>
                </c:pt>
                <c:pt idx="1">
                  <c:v>0.02</c:v>
                </c:pt>
                <c:pt idx="2">
                  <c:v>0.05</c:v>
                </c:pt>
                <c:pt idx="3">
                  <c:v>0.06</c:v>
                </c:pt>
                <c:pt idx="4">
                  <c:v>0</c:v>
                </c:pt>
                <c:pt idx="5">
                  <c:v>0.02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BB-48EE-8C6E-BCED5C79C4E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Sectors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0.09</c:v>
                </c:pt>
                <c:pt idx="1">
                  <c:v>0.1</c:v>
                </c:pt>
                <c:pt idx="2">
                  <c:v>0.16</c:v>
                </c:pt>
                <c:pt idx="3">
                  <c:v>0.1</c:v>
                </c:pt>
                <c:pt idx="4">
                  <c:v>0.13</c:v>
                </c:pt>
                <c:pt idx="5">
                  <c:v>0.18</c:v>
                </c:pt>
                <c:pt idx="6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BB-48EE-8C6E-BCED5C79C4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4214216"/>
        <c:axId val="374212248"/>
      </c:barChart>
      <c:catAx>
        <c:axId val="37421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212248"/>
        <c:crosses val="autoZero"/>
        <c:auto val="1"/>
        <c:lblAlgn val="ctr"/>
        <c:lblOffset val="100"/>
        <c:noMultiLvlLbl val="0"/>
      </c:catAx>
      <c:valAx>
        <c:axId val="3742122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2500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74214216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5 Years After</a:t>
            </a:r>
            <a:r>
              <a:rPr lang="en-US" sz="3200" baseline="0" dirty="0"/>
              <a:t> Graduation</a:t>
            </a:r>
            <a:endParaRPr lang="en-US" sz="32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K-12 Education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0.81</c:v>
                </c:pt>
                <c:pt idx="1">
                  <c:v>0.84</c:v>
                </c:pt>
                <c:pt idx="2">
                  <c:v>0.74</c:v>
                </c:pt>
                <c:pt idx="3">
                  <c:v>0.81</c:v>
                </c:pt>
                <c:pt idx="4">
                  <c:v>0.72</c:v>
                </c:pt>
                <c:pt idx="5">
                  <c:v>0.73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BB-48EE-8C6E-BCED5C79C4E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Education Other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D3F-4575-8FE5-B10E69BAAE4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D3F-4575-8FE5-B10E69BAAE4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D3F-4575-8FE5-B10E69BAA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Sheet1!$C$2:$C$8</c:f>
              <c:numCache>
                <c:formatCode>0%</c:formatCode>
                <c:ptCount val="7"/>
                <c:pt idx="0">
                  <c:v>0.09</c:v>
                </c:pt>
                <c:pt idx="1">
                  <c:v>0.05</c:v>
                </c:pt>
                <c:pt idx="2">
                  <c:v>0.05</c:v>
                </c:pt>
                <c:pt idx="3">
                  <c:v>0.03</c:v>
                </c:pt>
                <c:pt idx="4">
                  <c:v>0.15</c:v>
                </c:pt>
                <c:pt idx="5">
                  <c:v>7.0000000000000007E-2</c:v>
                </c:pt>
                <c:pt idx="6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BB-48EE-8C6E-BCED5C79C4E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Health Related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D3F-4575-8FE5-B10E69BAAE4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D3F-4575-8FE5-B10E69BAAE4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D3F-4575-8FE5-B10E69BAAE4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CBB-48EE-8C6E-BCED5C79C4E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D3F-4575-8FE5-B10E69BAAE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Sheet1!$D$2:$D$8</c:f>
              <c:numCache>
                <c:formatCode>0%</c:formatCode>
                <c:ptCount val="7"/>
                <c:pt idx="0">
                  <c:v>0.02</c:v>
                </c:pt>
                <c:pt idx="1">
                  <c:v>0.02</c:v>
                </c:pt>
                <c:pt idx="2">
                  <c:v>0.05</c:v>
                </c:pt>
                <c:pt idx="3">
                  <c:v>0.06</c:v>
                </c:pt>
                <c:pt idx="4">
                  <c:v>0</c:v>
                </c:pt>
                <c:pt idx="5">
                  <c:v>0.02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CBB-48EE-8C6E-BCED5C79C4E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Other Sectors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Early Childhood Education</c:v>
                </c:pt>
                <c:pt idx="1">
                  <c:v>Elementary Education</c:v>
                </c:pt>
                <c:pt idx="2">
                  <c:v>Secondary Education</c:v>
                </c:pt>
                <c:pt idx="3">
                  <c:v>Special Education</c:v>
                </c:pt>
                <c:pt idx="4">
                  <c:v>Subject Specialists</c:v>
                </c:pt>
                <c:pt idx="5">
                  <c:v>Teacher Education</c:v>
                </c:pt>
                <c:pt idx="6">
                  <c:v>Physical/ Health Education</c:v>
                </c:pt>
              </c:strCache>
            </c:strRef>
          </c:cat>
          <c:val>
            <c:numRef>
              <c:f>Sheet1!$E$2:$E$8</c:f>
              <c:numCache>
                <c:formatCode>0%</c:formatCode>
                <c:ptCount val="7"/>
                <c:pt idx="0">
                  <c:v>0.09</c:v>
                </c:pt>
                <c:pt idx="1">
                  <c:v>0.1</c:v>
                </c:pt>
                <c:pt idx="2">
                  <c:v>0.16</c:v>
                </c:pt>
                <c:pt idx="3">
                  <c:v>0.1</c:v>
                </c:pt>
                <c:pt idx="4">
                  <c:v>0.13</c:v>
                </c:pt>
                <c:pt idx="5">
                  <c:v>0.18</c:v>
                </c:pt>
                <c:pt idx="6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CBB-48EE-8C6E-BCED5C79C4E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74214216"/>
        <c:axId val="374212248"/>
      </c:barChart>
      <c:catAx>
        <c:axId val="374214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4212248"/>
        <c:crosses val="autoZero"/>
        <c:auto val="1"/>
        <c:lblAlgn val="ctr"/>
        <c:lblOffset val="100"/>
        <c:noMultiLvlLbl val="0"/>
      </c:catAx>
      <c:valAx>
        <c:axId val="37421224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2500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crossAx val="374214216"/>
        <c:crosses val="autoZero"/>
        <c:crossBetween val="between"/>
        <c:majorUnit val="0.2"/>
        <c:minorUnit val="0.1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0.60788</cdr:x>
      <cdr:y>0.25636</cdr:y>
    </cdr:from>
    <cdr:to>
      <cdr:x>1</cdr:x>
      <cdr:y>0.34759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315B173-24D1-4915-99A2-F10C1C4F278A}"/>
            </a:ext>
          </a:extLst>
        </cdr:cNvPr>
        <cdr:cNvSpPr txBox="1"/>
      </cdr:nvSpPr>
      <cdr:spPr>
        <a:xfrm xmlns:a="http://schemas.openxmlformats.org/drawingml/2006/main">
          <a:off x="7327055" y="1735283"/>
          <a:ext cx="4726401" cy="617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dirty="0">
              <a:solidFill>
                <a:srgbClr val="7030A0"/>
              </a:solidFill>
            </a:rPr>
            <a:t>Elementary Education  </a:t>
          </a:r>
          <a:r>
            <a:rPr lang="en-US" sz="2400" dirty="0">
              <a:solidFill>
                <a:srgbClr val="FF0000"/>
              </a:solidFill>
            </a:rPr>
            <a:t>-27%</a:t>
          </a:r>
          <a:r>
            <a:rPr lang="en-US" sz="2400" dirty="0">
              <a:solidFill>
                <a:schemeClr val="tx2">
                  <a:lumMod val="60000"/>
                  <a:lumOff val="40000"/>
                </a:schemeClr>
              </a:solidFill>
            </a:rPr>
            <a:t>  </a:t>
          </a:r>
        </a:p>
      </cdr:txBody>
    </cdr:sp>
  </cdr:relSizeAnchor>
  <cdr:relSizeAnchor xmlns:cdr="http://schemas.openxmlformats.org/drawingml/2006/chartDrawing">
    <cdr:from>
      <cdr:x>0.40099</cdr:x>
      <cdr:y>0.52063</cdr:y>
    </cdr:from>
    <cdr:to>
      <cdr:x>0.7931</cdr:x>
      <cdr:y>0.61186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83F8E031-BC92-43FB-AFC9-F1FF364F7A18}"/>
            </a:ext>
          </a:extLst>
        </cdr:cNvPr>
        <cdr:cNvSpPr txBox="1"/>
      </cdr:nvSpPr>
      <cdr:spPr>
        <a:xfrm xmlns:a="http://schemas.openxmlformats.org/drawingml/2006/main">
          <a:off x="4833271" y="3524138"/>
          <a:ext cx="4726281" cy="617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>
              <a:solidFill>
                <a:srgbClr val="00B050"/>
              </a:solidFill>
            </a:rPr>
            <a:t>Physical Education/Coaching  </a:t>
          </a:r>
          <a:r>
            <a:rPr lang="en-US" sz="2400" dirty="0">
              <a:solidFill>
                <a:schemeClr val="accent3">
                  <a:lumMod val="75000"/>
                </a:schemeClr>
              </a:solidFill>
            </a:rPr>
            <a:t>+96%  </a:t>
          </a:r>
        </a:p>
      </cdr:txBody>
    </cdr:sp>
  </cdr:relSizeAnchor>
  <cdr:relSizeAnchor xmlns:cdr="http://schemas.openxmlformats.org/drawingml/2006/chartDrawing">
    <cdr:from>
      <cdr:x>0.69329</cdr:x>
      <cdr:y>0.63891</cdr:y>
    </cdr:from>
    <cdr:to>
      <cdr:x>1</cdr:x>
      <cdr:y>0.73014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97C588F1-C3F9-4E89-9921-7659A1D5CEF5}"/>
            </a:ext>
          </a:extLst>
        </cdr:cNvPr>
        <cdr:cNvSpPr txBox="1"/>
      </cdr:nvSpPr>
      <cdr:spPr>
        <a:xfrm xmlns:a="http://schemas.openxmlformats.org/drawingml/2006/main">
          <a:off x="8356600" y="4324746"/>
          <a:ext cx="3696856" cy="617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>
              <a:solidFill>
                <a:srgbClr val="0070C0"/>
              </a:solidFill>
            </a:rPr>
            <a:t>Secondary Education </a:t>
          </a:r>
          <a:r>
            <a:rPr lang="en-US" sz="2400" dirty="0">
              <a:solidFill>
                <a:srgbClr val="FF0000"/>
              </a:solidFill>
            </a:rPr>
            <a:t>-58%</a:t>
          </a:r>
          <a:r>
            <a:rPr lang="en-US" sz="2400" dirty="0">
              <a:solidFill>
                <a:schemeClr val="accent6">
                  <a:lumMod val="75000"/>
                </a:schemeClr>
              </a:solidFill>
            </a:rPr>
            <a:t> 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AAD5DB-CB4C-4045-AB5F-286A06F0054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B3BA07B-17C7-47F0-9A8D-92BC9A5624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7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FA79E92-8CFD-483A-BC29-29FA994129F4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34379C-AF0A-438A-9C86-EA01A6EBF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9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F3117B-B0D6-4EBF-BC6D-90BAE04B90D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30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F3117B-B0D6-4EBF-BC6D-90BAE04B90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75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E4B6E-266B-406C-B02F-465F5358A3C5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08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309C7-53C3-41A7-A6CA-E64DDBA9000D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854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E9927-B47D-4169-81EF-6EB17D3E4B03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1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B0EF6-FA1C-4A10-8D3C-10085AE38FC0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367EF-D972-4932-A698-786C00E3CD94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453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071F1-BD12-43AD-8598-83AAF82732CB}" type="datetime1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85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4A4C9-BA9B-401B-8C69-49426463C07E}" type="datetime1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95BE4-DEC8-4D35-AF0E-92313FF9A40B}" type="datetime1">
              <a:rPr lang="en-US" smtClean="0"/>
              <a:t>6/3/2021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522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B9FA-8B91-42E1-9119-C0D40713A88F}" type="datetime1">
              <a:rPr lang="en-US" smtClean="0"/>
              <a:t>6/3/2021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C1D0216-23F9-4AAC-8D53-18ECE9D84722}" type="datetime1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E330012-57BB-416A-9ADE-9F1FE36C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0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CC3-BF0B-4A8A-BFED-1987B00B6D49}" type="datetime1">
              <a:rPr lang="en-US" smtClean="0"/>
              <a:t>6/3/2021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12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F2AB704-2706-49D3-9F1B-C6FF4FD27E2C}" type="datetime1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rgbClr val="FFFFFF"/>
                </a:solidFill>
              </a:defRPr>
            </a:lvl1pPr>
          </a:lstStyle>
          <a:p>
            <a:fld id="{FE330012-57BB-416A-9ADE-9F1FE36C82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7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ache.edu/ACHE_Reports/Reports/Accountability/EmploymentOutcomesReport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9900" y="1419784"/>
            <a:ext cx="11252199" cy="16414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 smtClean="0"/>
              <a:t>Career Choices of Education Majors from Alabama Universities</a:t>
            </a:r>
            <a:endParaRPr lang="en-US" sz="49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726" y="3309937"/>
            <a:ext cx="2111375" cy="21113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143726" y="5669975"/>
            <a:ext cx="2701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June 3, 2021</a:t>
            </a:r>
          </a:p>
        </p:txBody>
      </p:sp>
    </p:spTree>
    <p:extLst>
      <p:ext uri="{BB962C8B-B14F-4D97-AF65-F5344CB8AC3E}">
        <p14:creationId xmlns:p14="http://schemas.microsoft.com/office/powerpoint/2010/main" val="310498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10436"/>
            <a:ext cx="12421755" cy="275675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Career Choices of Education Majors: </a:t>
            </a:r>
            <a:r>
              <a:rPr lang="en-US" sz="6000" dirty="0"/>
              <a:t>Research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6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+mn-lt"/>
              </a:rPr>
              <a:t>Are education </a:t>
            </a:r>
            <a:r>
              <a:rPr lang="en-US" sz="4000" b="1" dirty="0" smtClean="0">
                <a:latin typeface="+mn-lt"/>
              </a:rPr>
              <a:t>majors </a:t>
            </a:r>
            <a:r>
              <a:rPr lang="en-US" sz="4000" b="1" dirty="0">
                <a:latin typeface="+mn-lt"/>
              </a:rPr>
              <a:t>from the 14 public universities: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More likely to be found working in the Alabama workforce?</a:t>
            </a:r>
          </a:p>
          <a:p>
            <a:pPr marL="627063" lvl="1" indent="-182563"/>
            <a:r>
              <a:rPr lang="en-US" sz="2400" dirty="0"/>
              <a:t>Differences by gender, ethnicity, or undergraduate </a:t>
            </a:r>
            <a:r>
              <a:rPr lang="en-US" sz="2800" dirty="0"/>
              <a:t>major?</a:t>
            </a:r>
          </a:p>
          <a:p>
            <a:pPr lvl="1"/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For those found in the Alabama workforce, are there</a:t>
            </a:r>
          </a:p>
          <a:p>
            <a:pPr marL="627063" lvl="1" indent="-182563"/>
            <a:r>
              <a:rPr lang="en-US" sz="2400" dirty="0"/>
              <a:t>Employer type differences by undergraduate major?</a:t>
            </a:r>
          </a:p>
          <a:p>
            <a:pPr marL="627063" lvl="1" indent="-182563"/>
            <a:r>
              <a:rPr lang="en-US" sz="2400" dirty="0"/>
              <a:t>Wages differences by undergraduate major and employer type?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Two subsets – </a:t>
            </a:r>
            <a:r>
              <a:rPr lang="en-US" sz="2800" b="1" dirty="0"/>
              <a:t>1 year </a:t>
            </a:r>
            <a:r>
              <a:rPr lang="en-US" sz="2800" dirty="0"/>
              <a:t>and </a:t>
            </a:r>
            <a:r>
              <a:rPr lang="en-US" sz="2800" b="1" dirty="0"/>
              <a:t>5 years </a:t>
            </a:r>
            <a:r>
              <a:rPr lang="en-US" sz="2800" dirty="0"/>
              <a:t>after earning degree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3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4200"/>
            <a:ext cx="10515600" cy="913772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Education Graduates Research Population</a:t>
            </a:r>
            <a:endParaRPr lang="en-US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9183751"/>
              </p:ext>
            </p:extLst>
          </p:nvPr>
        </p:nvGraphicFramePr>
        <p:xfrm>
          <a:off x="1788694" y="2171655"/>
          <a:ext cx="8614611" cy="29428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2990">
                  <a:extLst>
                    <a:ext uri="{9D8B030D-6E8A-4147-A177-3AD203B41FA5}">
                      <a16:colId xmlns:a16="http://schemas.microsoft.com/office/drawing/2014/main" val="737726563"/>
                    </a:ext>
                  </a:extLst>
                </a:gridCol>
                <a:gridCol w="3422795">
                  <a:extLst>
                    <a:ext uri="{9D8B030D-6E8A-4147-A177-3AD203B41FA5}">
                      <a16:colId xmlns:a16="http://schemas.microsoft.com/office/drawing/2014/main" val="2158773739"/>
                    </a:ext>
                  </a:extLst>
                </a:gridCol>
                <a:gridCol w="2528826">
                  <a:extLst>
                    <a:ext uri="{9D8B030D-6E8A-4147-A177-3AD203B41FA5}">
                      <a16:colId xmlns:a16="http://schemas.microsoft.com/office/drawing/2014/main" val="1646234713"/>
                    </a:ext>
                  </a:extLst>
                </a:gridCol>
              </a:tblGrid>
              <a:tr h="66968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Graduation Year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1-year subset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# </a:t>
                      </a:r>
                      <a:r>
                        <a:rPr lang="en-US" sz="2000" dirty="0" smtClean="0">
                          <a:effectLst/>
                        </a:rPr>
                        <a:t>bachelor graduates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5-year subset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# </a:t>
                      </a:r>
                      <a:r>
                        <a:rPr lang="en-US" sz="2000" dirty="0" smtClean="0">
                          <a:effectLst/>
                        </a:rPr>
                        <a:t>bachelor graduates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26949232"/>
                  </a:ext>
                </a:extLst>
              </a:tr>
              <a:tr h="322905">
                <a:tc>
                  <a:txBody>
                    <a:bodyPr/>
                    <a:lstStyle/>
                    <a:p>
                      <a:pPr marL="38544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2346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1515751"/>
                  </a:ext>
                </a:extLst>
              </a:tr>
              <a:tr h="292751">
                <a:tc>
                  <a:txBody>
                    <a:bodyPr/>
                    <a:lstStyle/>
                    <a:p>
                      <a:pPr marL="38544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2331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77664137"/>
                  </a:ext>
                </a:extLst>
              </a:tr>
              <a:tr h="311598">
                <a:tc>
                  <a:txBody>
                    <a:bodyPr/>
                    <a:lstStyle/>
                    <a:p>
                      <a:pPr marL="38544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2013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2415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8376481"/>
                  </a:ext>
                </a:extLst>
              </a:tr>
              <a:tr h="292751">
                <a:tc>
                  <a:txBody>
                    <a:bodyPr/>
                    <a:lstStyle/>
                    <a:p>
                      <a:pPr marL="38544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1989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4679689"/>
                  </a:ext>
                </a:extLst>
              </a:tr>
              <a:tr h="326675">
                <a:tc>
                  <a:txBody>
                    <a:bodyPr/>
                    <a:lstStyle/>
                    <a:p>
                      <a:pPr marL="38544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2187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44135674"/>
                  </a:ext>
                </a:extLst>
              </a:tr>
              <a:tr h="304058">
                <a:tc>
                  <a:txBody>
                    <a:bodyPr/>
                    <a:lstStyle/>
                    <a:p>
                      <a:pPr marL="38544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1980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535110"/>
                  </a:ext>
                </a:extLst>
              </a:tr>
              <a:tr h="3769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 Subset Sizes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6156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7092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437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4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4200"/>
            <a:ext cx="10515600" cy="913772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Research Population Demographics</a:t>
            </a:r>
            <a:endParaRPr lang="en-US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124338"/>
              </p:ext>
            </p:extLst>
          </p:nvPr>
        </p:nvGraphicFramePr>
        <p:xfrm>
          <a:off x="2638566" y="1863020"/>
          <a:ext cx="7521433" cy="1379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4090">
                  <a:extLst>
                    <a:ext uri="{9D8B030D-6E8A-4147-A177-3AD203B41FA5}">
                      <a16:colId xmlns:a16="http://schemas.microsoft.com/office/drawing/2014/main" val="1823194672"/>
                    </a:ext>
                  </a:extLst>
                </a:gridCol>
                <a:gridCol w="2784143">
                  <a:extLst>
                    <a:ext uri="{9D8B030D-6E8A-4147-A177-3AD203B41FA5}">
                      <a16:colId xmlns:a16="http://schemas.microsoft.com/office/drawing/2014/main" val="275714715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407812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1-year subset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# </a:t>
                      </a:r>
                      <a:r>
                        <a:rPr lang="en-US" sz="2000" dirty="0" smtClean="0">
                          <a:effectLst/>
                        </a:rPr>
                        <a:t>bachelor graduates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5-year subset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# </a:t>
                      </a:r>
                      <a:r>
                        <a:rPr lang="en-US" sz="2000" dirty="0" smtClean="0">
                          <a:effectLst/>
                        </a:rPr>
                        <a:t>bachelor graduates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42460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4757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5455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79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1397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1636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796522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218421"/>
              </p:ext>
            </p:extLst>
          </p:nvPr>
        </p:nvGraphicFramePr>
        <p:xfrm>
          <a:off x="2335282" y="3622020"/>
          <a:ext cx="8127999" cy="1750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823194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5714715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4078129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1-year subset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 # </a:t>
                      </a:r>
                      <a:r>
                        <a:rPr lang="en-US" sz="2000" dirty="0" smtClean="0">
                          <a:effectLst/>
                        </a:rPr>
                        <a:t>bachelor graduates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5-year subset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# </a:t>
                      </a:r>
                      <a:r>
                        <a:rPr lang="en-US" sz="2000" dirty="0" smtClean="0">
                          <a:effectLst/>
                        </a:rPr>
                        <a:t>bachelor graduates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42460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4692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5465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79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African</a:t>
                      </a:r>
                      <a:r>
                        <a:rPr lang="en-US" baseline="0" dirty="0" smtClean="0"/>
                        <a:t> American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1066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1308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796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Other Minority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246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999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4200"/>
            <a:ext cx="10515600" cy="913772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Research Population </a:t>
            </a:r>
            <a:r>
              <a:rPr lang="en-US" b="1" dirty="0" smtClean="0">
                <a:latin typeface="+mn-lt"/>
              </a:rPr>
              <a:t>Majors</a:t>
            </a:r>
            <a:endParaRPr lang="en-US" b="1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084098"/>
              </p:ext>
            </p:extLst>
          </p:nvPr>
        </p:nvGraphicFramePr>
        <p:xfrm>
          <a:off x="3386667" y="2098020"/>
          <a:ext cx="5418666" cy="3233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823194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757147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Major Category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# </a:t>
                      </a:r>
                      <a:r>
                        <a:rPr lang="en-US" sz="2000" dirty="0" smtClean="0">
                          <a:effectLst/>
                        </a:rPr>
                        <a:t>bachelor </a:t>
                      </a:r>
                      <a:r>
                        <a:rPr lang="en-US" sz="2000" dirty="0" smtClean="0">
                          <a:effectLst/>
                        </a:rPr>
                        <a:t>graduates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(both subsets)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42460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Early Childhood 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1,022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3798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Elementary 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5,376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5796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Secondary 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1,385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3999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Specialists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672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156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 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332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937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Special 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1,031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74034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Physical/Health</a:t>
                      </a:r>
                      <a:r>
                        <a:rPr lang="en-US" baseline="0" dirty="0" smtClean="0"/>
                        <a:t> 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3,430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703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06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Education Graduates 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Working in </a:t>
            </a:r>
            <a:r>
              <a:rPr lang="en-US" sz="6000" dirty="0"/>
              <a:t>Alabama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572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+mn-lt"/>
              </a:rPr>
              <a:t>Working in Alabama – </a:t>
            </a:r>
            <a:r>
              <a:rPr lang="en-US" sz="4000" b="1" dirty="0" smtClean="0">
                <a:latin typeface="+mn-lt"/>
              </a:rPr>
              <a:t/>
            </a:r>
            <a:br>
              <a:rPr lang="en-US" sz="4000" b="1" dirty="0" smtClean="0">
                <a:latin typeface="+mn-lt"/>
              </a:rPr>
            </a:br>
            <a:r>
              <a:rPr lang="en-US" sz="4000" b="1" dirty="0" smtClean="0">
                <a:latin typeface="+mn-lt"/>
              </a:rPr>
              <a:t>Complete Education Graduates Population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 algn="ctr">
              <a:buNone/>
            </a:pPr>
            <a:r>
              <a:rPr lang="en-US" b="1" u="sng" dirty="0"/>
              <a:t>1 Year After Graduation </a:t>
            </a:r>
          </a:p>
          <a:p>
            <a:pPr marL="0" indent="0" algn="ctr">
              <a:buNone/>
            </a:pPr>
            <a:r>
              <a:rPr lang="en-US" dirty="0"/>
              <a:t>6,156 graduates </a:t>
            </a:r>
          </a:p>
          <a:p>
            <a:pPr marL="0" indent="0" algn="ctr">
              <a:buNone/>
            </a:pPr>
            <a:r>
              <a:rPr lang="en-US" dirty="0"/>
              <a:t>(2015, 2016, 2017)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72%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5 Years After Graduation</a:t>
            </a:r>
          </a:p>
          <a:p>
            <a:pPr marL="0" indent="0" algn="ctr">
              <a:buNone/>
            </a:pPr>
            <a:r>
              <a:rPr lang="en-US" dirty="0"/>
              <a:t>7,092 graduates </a:t>
            </a:r>
          </a:p>
          <a:p>
            <a:pPr marL="0" indent="0" algn="ctr">
              <a:buNone/>
            </a:pPr>
            <a:r>
              <a:rPr lang="en-US" dirty="0"/>
              <a:t>(2011, 2012, 2013)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/>
              <a:t>66%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z="1800" smtClean="0"/>
              <a:t>16</a:t>
            </a:fld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526030" y="4964110"/>
            <a:ext cx="7200900" cy="120032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High likelihood Education Graduates will work in Alabama.</a:t>
            </a:r>
          </a:p>
        </p:txBody>
      </p:sp>
    </p:spTree>
    <p:extLst>
      <p:ext uri="{BB962C8B-B14F-4D97-AF65-F5344CB8AC3E}">
        <p14:creationId xmlns:p14="http://schemas.microsoft.com/office/powerpoint/2010/main" val="29058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3271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Working in Alabama –  by Gender*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00B050"/>
                </a:solidFill>
              </a:rPr>
              <a:t>1 Year = 72% </a:t>
            </a:r>
            <a:r>
              <a:rPr lang="en-US" b="1" dirty="0"/>
              <a:t>	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5 Years = 66%</a:t>
            </a:r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z="1800" smtClean="0"/>
              <a:t>17</a:t>
            </a:fld>
            <a:endParaRPr lang="en-US" sz="1800" dirty="0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180615076"/>
              </p:ext>
            </p:extLst>
          </p:nvPr>
        </p:nvGraphicFramePr>
        <p:xfrm>
          <a:off x="2216443" y="2321378"/>
          <a:ext cx="8040914" cy="4028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65336" y="6437313"/>
            <a:ext cx="428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Differences are statistically significant</a:t>
            </a:r>
          </a:p>
        </p:txBody>
      </p:sp>
      <p:sp>
        <p:nvSpPr>
          <p:cNvPr id="17" name="TextBox 4">
            <a:extLst>
              <a:ext uri="{FF2B5EF4-FFF2-40B4-BE49-F238E27FC236}">
                <a16:creationId xmlns:a16="http://schemas.microsoft.com/office/drawing/2014/main" id="{265CD841-11FC-4258-B9E3-61C0EA24777D}"/>
              </a:ext>
            </a:extLst>
          </p:cNvPr>
          <p:cNvSpPr txBox="1"/>
          <p:nvPr/>
        </p:nvSpPr>
        <p:spPr>
          <a:xfrm>
            <a:off x="8700276" y="2140250"/>
            <a:ext cx="2904565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Females </a:t>
            </a:r>
            <a:r>
              <a:rPr lang="en-US" dirty="0"/>
              <a:t>more likely to be found working in Alabama. </a:t>
            </a:r>
          </a:p>
        </p:txBody>
      </p:sp>
    </p:spTree>
    <p:extLst>
      <p:ext uri="{BB962C8B-B14F-4D97-AF65-F5344CB8AC3E}">
        <p14:creationId xmlns:p14="http://schemas.microsoft.com/office/powerpoint/2010/main" val="338384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212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Working in Alabama – by Race/Ethnicity*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690688"/>
            <a:ext cx="10233800" cy="448627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rgbClr val="00B050"/>
                </a:solidFill>
              </a:rPr>
              <a:t>1 Year = 72% </a:t>
            </a:r>
            <a:r>
              <a:rPr lang="en-US" b="1" dirty="0"/>
              <a:t>	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b="1" dirty="0">
                <a:solidFill>
                  <a:srgbClr val="0070C0"/>
                </a:solidFill>
              </a:rPr>
              <a:t>5 Years = 66%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18</a:t>
            </a:fld>
            <a:endParaRPr lang="en-US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485623429"/>
              </p:ext>
            </p:extLst>
          </p:nvPr>
        </p:nvGraphicFramePr>
        <p:xfrm>
          <a:off x="1669144" y="2264229"/>
          <a:ext cx="9303656" cy="4217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3244" y="4213225"/>
            <a:ext cx="2209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*Differences stat. sig. when include Other. </a:t>
            </a:r>
          </a:p>
          <a:p>
            <a:endParaRPr lang="en-US" dirty="0" smtClean="0"/>
          </a:p>
          <a:p>
            <a:r>
              <a:rPr lang="en-US" dirty="0" smtClean="0"/>
              <a:t>NOT stat. sig. with only white &amp; AA students.</a:t>
            </a:r>
            <a:endParaRPr lang="en-US" dirty="0"/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265CD841-11FC-4258-B9E3-61C0EA24777D}"/>
              </a:ext>
            </a:extLst>
          </p:cNvPr>
          <p:cNvSpPr txBox="1"/>
          <p:nvPr/>
        </p:nvSpPr>
        <p:spPr>
          <a:xfrm>
            <a:off x="9187871" y="1409454"/>
            <a:ext cx="2904565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Drop from year 1 to 5 similar for white and AA graduates. Difference is stat. sig. for other minorities, but total number graduates is 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1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463" y="275660"/>
            <a:ext cx="10708033" cy="81601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Working in Alabama –  by Education </a:t>
            </a:r>
            <a:r>
              <a:rPr lang="en-US" sz="4000" b="1" dirty="0" smtClean="0">
                <a:latin typeface="+mn-lt"/>
              </a:rPr>
              <a:t>Major*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00B050"/>
                </a:solidFill>
              </a:rPr>
              <a:t>1 Year = 72% </a:t>
            </a:r>
            <a:r>
              <a:rPr lang="en-US" b="1" dirty="0"/>
              <a:t>	</a:t>
            </a:r>
            <a:r>
              <a:rPr lang="en-US" b="1" dirty="0">
                <a:solidFill>
                  <a:srgbClr val="0070C0"/>
                </a:solidFill>
              </a:rPr>
              <a:t> 5 Years = 66%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19</a:t>
            </a:fld>
            <a:endParaRPr lang="en-US"/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3020076918"/>
              </p:ext>
            </p:extLst>
          </p:nvPr>
        </p:nvGraphicFramePr>
        <p:xfrm>
          <a:off x="838200" y="2537358"/>
          <a:ext cx="11201400" cy="3693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>
          <a:xfrm>
            <a:off x="5746750" y="2486558"/>
            <a:ext cx="1384300" cy="11236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6" name="Oval 5"/>
          <p:cNvSpPr/>
          <p:nvPr/>
        </p:nvSpPr>
        <p:spPr>
          <a:xfrm>
            <a:off x="4121150" y="2402421"/>
            <a:ext cx="1384300" cy="11236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7" name="Oval 6"/>
          <p:cNvSpPr/>
          <p:nvPr/>
        </p:nvSpPr>
        <p:spPr>
          <a:xfrm>
            <a:off x="1018512" y="2466869"/>
            <a:ext cx="1384300" cy="11236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8" name="Oval 7"/>
          <p:cNvSpPr/>
          <p:nvPr/>
        </p:nvSpPr>
        <p:spPr>
          <a:xfrm>
            <a:off x="7226300" y="2553500"/>
            <a:ext cx="1384300" cy="11236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9" name="Oval 8"/>
          <p:cNvSpPr/>
          <p:nvPr/>
        </p:nvSpPr>
        <p:spPr>
          <a:xfrm>
            <a:off x="8877300" y="2486558"/>
            <a:ext cx="1384300" cy="11236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913866" y="1297782"/>
            <a:ext cx="233699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</a:rPr>
              <a:t>8-10% decrease</a:t>
            </a:r>
          </a:p>
        </p:txBody>
      </p:sp>
      <p:sp>
        <p:nvSpPr>
          <p:cNvPr id="12" name="Oval 11"/>
          <p:cNvSpPr/>
          <p:nvPr/>
        </p:nvSpPr>
        <p:spPr>
          <a:xfrm>
            <a:off x="2598619" y="2467284"/>
            <a:ext cx="1384300" cy="112368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65336" y="6437313"/>
            <a:ext cx="4286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Differences are statistically significant</a:t>
            </a:r>
          </a:p>
        </p:txBody>
      </p:sp>
      <p:sp>
        <p:nvSpPr>
          <p:cNvPr id="14" name="TextBox 4">
            <a:extLst>
              <a:ext uri="{FF2B5EF4-FFF2-40B4-BE49-F238E27FC236}">
                <a16:creationId xmlns:a16="http://schemas.microsoft.com/office/drawing/2014/main" id="{265CD841-11FC-4258-B9E3-61C0EA24777D}"/>
              </a:ext>
            </a:extLst>
          </p:cNvPr>
          <p:cNvSpPr txBox="1"/>
          <p:nvPr/>
        </p:nvSpPr>
        <p:spPr>
          <a:xfrm>
            <a:off x="1144055" y="1073964"/>
            <a:ext cx="825152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Decrease </a:t>
            </a:r>
            <a:r>
              <a:rPr lang="en-US" dirty="0"/>
              <a:t>between year one and five is significant issue in assuring we have enough teachers in the right teacher specialties</a:t>
            </a:r>
          </a:p>
        </p:txBody>
      </p:sp>
    </p:spTree>
    <p:extLst>
      <p:ext uri="{BB962C8B-B14F-4D97-AF65-F5344CB8AC3E}">
        <p14:creationId xmlns:p14="http://schemas.microsoft.com/office/powerpoint/2010/main" val="338387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5" grpId="0"/>
      <p:bldP spid="12" grpId="0" animBg="1"/>
      <p:bldP spid="12" grpId="1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Alabama Teacher Shortage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6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8916" y="758952"/>
            <a:ext cx="10557908" cy="3566160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Alabama Employer Types &amp; Wages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1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225425"/>
            <a:ext cx="10787743" cy="95225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Employer Types for Education Majors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60500"/>
            <a:ext cx="10233800" cy="47164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4600" dirty="0"/>
              <a:t>Education Majors in Alabama work for these four Employer Types:</a:t>
            </a:r>
          </a:p>
          <a:p>
            <a:pPr marL="0" indent="0">
              <a:buNone/>
            </a:pPr>
            <a:endParaRPr lang="en-US" sz="13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K-12 Education </a:t>
            </a:r>
          </a:p>
          <a:p>
            <a:pPr marL="1092200" lvl="1" indent="-182563"/>
            <a:r>
              <a:rPr lang="en-US" sz="3400" dirty="0"/>
              <a:t>public </a:t>
            </a:r>
            <a:r>
              <a:rPr lang="en-US" sz="3400" dirty="0"/>
              <a:t>&amp;</a:t>
            </a:r>
            <a:r>
              <a:rPr lang="en-US" sz="3400" dirty="0" smtClean="0"/>
              <a:t> </a:t>
            </a:r>
            <a:r>
              <a:rPr lang="en-US" sz="3400" dirty="0"/>
              <a:t>private</a:t>
            </a:r>
          </a:p>
          <a:p>
            <a:pPr lvl="1"/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Education Other </a:t>
            </a:r>
          </a:p>
          <a:p>
            <a:pPr marL="1092200" lvl="1" indent="-182563"/>
            <a:r>
              <a:rPr lang="en-US" sz="3400" dirty="0"/>
              <a:t>child care centers, higher education, non-profits, government, etc.</a:t>
            </a:r>
          </a:p>
          <a:p>
            <a:pPr lvl="1"/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Health Related </a:t>
            </a:r>
          </a:p>
          <a:p>
            <a:pPr marL="1092200" lvl="1" indent="-182563"/>
            <a:r>
              <a:rPr lang="en-US" sz="3400" dirty="0"/>
              <a:t>public </a:t>
            </a:r>
            <a:r>
              <a:rPr lang="en-US" sz="3400" dirty="0"/>
              <a:t>&amp;</a:t>
            </a:r>
            <a:r>
              <a:rPr lang="en-US" sz="3400" dirty="0" smtClean="0"/>
              <a:t> </a:t>
            </a:r>
            <a:r>
              <a:rPr lang="en-US" sz="3400" dirty="0"/>
              <a:t>private related to health care</a:t>
            </a:r>
          </a:p>
          <a:p>
            <a:pPr lvl="1"/>
            <a:endParaRPr lang="en-US" sz="2600" dirty="0"/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Other Sectors </a:t>
            </a:r>
          </a:p>
          <a:p>
            <a:pPr marL="1092200" lvl="1" indent="-182563"/>
            <a:r>
              <a:rPr lang="en-US" sz="3400" dirty="0"/>
              <a:t>service industry, clerical, and temporary employment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8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351"/>
            <a:ext cx="10515600" cy="7563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+mn-lt"/>
              </a:rPr>
              <a:t>Employer Types for </a:t>
            </a:r>
            <a:r>
              <a:rPr lang="en-US" sz="4000" b="1" dirty="0">
                <a:latin typeface="+mn-lt"/>
              </a:rPr>
              <a:t>Education Graduates in Alabama</a:t>
            </a:r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6099045"/>
              </p:ext>
            </p:extLst>
          </p:nvPr>
        </p:nvGraphicFramePr>
        <p:xfrm>
          <a:off x="406399" y="1007609"/>
          <a:ext cx="11379199" cy="5312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61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406399" y="1007609"/>
          <a:ext cx="11379199" cy="5312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196E93-3297-4BC4-A3F9-20710C19D625}"/>
              </a:ext>
            </a:extLst>
          </p:cNvPr>
          <p:cNvSpPr txBox="1"/>
          <p:nvPr/>
        </p:nvSpPr>
        <p:spPr>
          <a:xfrm>
            <a:off x="4397828" y="2997591"/>
            <a:ext cx="3672114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Graduates in Elem Ed and Sec Ed </a:t>
            </a:r>
            <a:r>
              <a:rPr lang="en-US" dirty="0" smtClean="0"/>
              <a:t>more </a:t>
            </a:r>
            <a:r>
              <a:rPr lang="en-US" dirty="0"/>
              <a:t>likely to be employed in </a:t>
            </a:r>
            <a:r>
              <a:rPr lang="en-US" dirty="0" smtClean="0"/>
              <a:t>K-12 Education at 1 year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38200" y="111351"/>
            <a:ext cx="10515600" cy="7563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smtClean="0">
                <a:latin typeface="+mn-lt"/>
              </a:rPr>
              <a:t>Employer Types for Education Graduates in Alabama</a:t>
            </a:r>
            <a:endParaRPr lang="en-US" sz="4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935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88837"/>
              </p:ext>
            </p:extLst>
          </p:nvPr>
        </p:nvGraphicFramePr>
        <p:xfrm>
          <a:off x="290286" y="1117600"/>
          <a:ext cx="11567885" cy="5238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24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38200" y="111351"/>
            <a:ext cx="10515600" cy="7563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+mn-lt"/>
              </a:rPr>
              <a:t>Employer Types for </a:t>
            </a:r>
            <a:r>
              <a:rPr lang="en-US" sz="4000" b="1" dirty="0">
                <a:latin typeface="+mn-lt"/>
              </a:rPr>
              <a:t>Education Graduates in Alabama</a:t>
            </a:r>
          </a:p>
        </p:txBody>
      </p:sp>
    </p:spTree>
    <p:extLst>
      <p:ext uri="{BB962C8B-B14F-4D97-AF65-F5344CB8AC3E}">
        <p14:creationId xmlns:p14="http://schemas.microsoft.com/office/powerpoint/2010/main" val="93165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90286" y="1117600"/>
          <a:ext cx="11567885" cy="52387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F838A3F-8C6C-46FC-B273-C9E5CEA6A6EE}"/>
              </a:ext>
            </a:extLst>
          </p:cNvPr>
          <p:cNvSpPr txBox="1"/>
          <p:nvPr/>
        </p:nvSpPr>
        <p:spPr>
          <a:xfrm>
            <a:off x="4244454" y="2904797"/>
            <a:ext cx="328301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Graduates in </a:t>
            </a:r>
            <a:r>
              <a:rPr lang="en-US" dirty="0" smtClean="0"/>
              <a:t>Elem, Early Childhood, and Special Ed more </a:t>
            </a:r>
            <a:r>
              <a:rPr lang="en-US" dirty="0"/>
              <a:t>likely to be employed in </a:t>
            </a:r>
            <a:r>
              <a:rPr lang="en-US" dirty="0" smtClean="0"/>
              <a:t>K-12 Education at 5 year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8200" y="111351"/>
            <a:ext cx="10515600" cy="75631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+mn-lt"/>
              </a:rPr>
              <a:t>Employer Types for </a:t>
            </a:r>
            <a:r>
              <a:rPr lang="en-US" sz="4000" b="1" dirty="0">
                <a:latin typeface="+mn-lt"/>
              </a:rPr>
              <a:t>Education Graduates in Alabama</a:t>
            </a:r>
          </a:p>
        </p:txBody>
      </p:sp>
    </p:spTree>
    <p:extLst>
      <p:ext uri="{BB962C8B-B14F-4D97-AF65-F5344CB8AC3E}">
        <p14:creationId xmlns:p14="http://schemas.microsoft.com/office/powerpoint/2010/main" val="399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rot="16200000">
            <a:off x="5772150" y="679450"/>
            <a:ext cx="5346700" cy="65024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 rot="5400000">
            <a:off x="552450" y="908050"/>
            <a:ext cx="5397500" cy="6502400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600" y="24606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+mn-lt"/>
              </a:rPr>
              <a:t>Differences for K-12 Employer Type </a:t>
            </a:r>
            <a:br>
              <a:rPr lang="en-US" b="1" dirty="0">
                <a:latin typeface="+mn-lt"/>
              </a:rPr>
            </a:br>
            <a:r>
              <a:rPr lang="en-US" sz="3600" b="1" dirty="0">
                <a:latin typeface="+mn-lt"/>
              </a:rPr>
              <a:t>(from </a:t>
            </a:r>
            <a:r>
              <a:rPr lang="en-US" b="1" dirty="0">
                <a:latin typeface="+mn-lt"/>
              </a:rPr>
              <a:t>1</a:t>
            </a:r>
            <a:r>
              <a:rPr lang="en-US" sz="3600" b="1" dirty="0">
                <a:latin typeface="+mn-lt"/>
              </a:rPr>
              <a:t>yr</a:t>
            </a:r>
            <a:r>
              <a:rPr lang="en-US" b="1" dirty="0">
                <a:latin typeface="+mn-lt"/>
              </a:rPr>
              <a:t> </a:t>
            </a:r>
            <a:r>
              <a:rPr lang="en-US" sz="3600" b="1" dirty="0">
                <a:latin typeface="+mn-lt"/>
              </a:rPr>
              <a:t>to</a:t>
            </a:r>
            <a:r>
              <a:rPr lang="en-US" b="1" dirty="0">
                <a:latin typeface="+mn-lt"/>
              </a:rPr>
              <a:t> 5</a:t>
            </a:r>
            <a:r>
              <a:rPr lang="en-US" sz="3600" b="1" dirty="0">
                <a:latin typeface="+mn-lt"/>
              </a:rPr>
              <a:t>yrs</a:t>
            </a:r>
            <a:r>
              <a:rPr lang="en-US" b="1" dirty="0">
                <a:latin typeface="+mn-lt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pPr marL="0" indent="0">
              <a:buNone/>
            </a:pPr>
            <a:r>
              <a:rPr lang="en-US" dirty="0"/>
              <a:t>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smtClean="0"/>
              <a:t>	Secondary </a:t>
            </a:r>
            <a:r>
              <a:rPr lang="en-US" dirty="0"/>
              <a:t>Ed. = -14%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smtClean="0"/>
              <a:t>	Elementary </a:t>
            </a:r>
            <a:r>
              <a:rPr lang="en-US" dirty="0"/>
              <a:t>Ed. = -6%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	  Early </a:t>
            </a:r>
            <a:r>
              <a:rPr lang="en-US" dirty="0"/>
              <a:t>Childhood Ed. = 11%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smtClean="0"/>
              <a:t>	  Physical</a:t>
            </a:r>
            <a:r>
              <a:rPr lang="en-US" dirty="0"/>
              <a:t>/ Health Ed. = 11%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26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04014" y="1749879"/>
            <a:ext cx="2830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K-12 largest decreases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0357" y="4896624"/>
            <a:ext cx="2830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K-12 largest increases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EE639B-C430-44E6-9669-B47F05CC748D}"/>
              </a:ext>
            </a:extLst>
          </p:cNvPr>
          <p:cNvSpPr txBox="1"/>
          <p:nvPr/>
        </p:nvSpPr>
        <p:spPr>
          <a:xfrm>
            <a:off x="1748715" y="2771782"/>
            <a:ext cx="2904565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Graduates in Elem Ed, Sec Ed more </a:t>
            </a:r>
            <a:r>
              <a:rPr lang="en-US" dirty="0" smtClean="0"/>
              <a:t>likely </a:t>
            </a:r>
            <a:r>
              <a:rPr lang="en-US" dirty="0"/>
              <a:t>employed in </a:t>
            </a:r>
            <a:r>
              <a:rPr lang="en-US" dirty="0" smtClean="0"/>
              <a:t>K-12 year 1. Sharp </a:t>
            </a:r>
            <a:r>
              <a:rPr lang="en-US" dirty="0"/>
              <a:t>drop </a:t>
            </a:r>
            <a:r>
              <a:rPr lang="en-US" dirty="0" smtClean="0"/>
              <a:t>in year 5.</a:t>
            </a:r>
            <a:endParaRPr lang="en-US" dirty="0"/>
          </a:p>
          <a:p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532309-988B-47F0-B077-70CA70E42209}"/>
              </a:ext>
            </a:extLst>
          </p:cNvPr>
          <p:cNvSpPr txBox="1"/>
          <p:nvPr/>
        </p:nvSpPr>
        <p:spPr>
          <a:xfrm>
            <a:off x="6802352" y="3210649"/>
            <a:ext cx="3286295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Physical/Health – K-12 employment low overall.  Increases from 1 to 5 years.</a:t>
            </a:r>
          </a:p>
          <a:p>
            <a:endParaRPr lang="en-US" dirty="0"/>
          </a:p>
          <a:p>
            <a:r>
              <a:rPr lang="en-US" dirty="0" smtClean="0"/>
              <a:t>Early Childhood --  fairly high in K-12 and increase at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02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Wage Comparison by Major – 1 Year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518581"/>
              </p:ext>
            </p:extLst>
          </p:nvPr>
        </p:nvGraphicFramePr>
        <p:xfrm>
          <a:off x="508001" y="1825625"/>
          <a:ext cx="11234820" cy="396576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99369">
                  <a:extLst>
                    <a:ext uri="{9D8B030D-6E8A-4147-A177-3AD203B41FA5}">
                      <a16:colId xmlns:a16="http://schemas.microsoft.com/office/drawing/2014/main" val="1812001144"/>
                    </a:ext>
                  </a:extLst>
                </a:gridCol>
                <a:gridCol w="2012796">
                  <a:extLst>
                    <a:ext uri="{9D8B030D-6E8A-4147-A177-3AD203B41FA5}">
                      <a16:colId xmlns:a16="http://schemas.microsoft.com/office/drawing/2014/main" val="650171297"/>
                    </a:ext>
                  </a:extLst>
                </a:gridCol>
                <a:gridCol w="1999640">
                  <a:extLst>
                    <a:ext uri="{9D8B030D-6E8A-4147-A177-3AD203B41FA5}">
                      <a16:colId xmlns:a16="http://schemas.microsoft.com/office/drawing/2014/main" val="2355270981"/>
                    </a:ext>
                  </a:extLst>
                </a:gridCol>
                <a:gridCol w="1947018">
                  <a:extLst>
                    <a:ext uri="{9D8B030D-6E8A-4147-A177-3AD203B41FA5}">
                      <a16:colId xmlns:a16="http://schemas.microsoft.com/office/drawing/2014/main" val="2018240393"/>
                    </a:ext>
                  </a:extLst>
                </a:gridCol>
                <a:gridCol w="1775997">
                  <a:extLst>
                    <a:ext uri="{9D8B030D-6E8A-4147-A177-3AD203B41FA5}">
                      <a16:colId xmlns:a16="http://schemas.microsoft.com/office/drawing/2014/main" val="453819932"/>
                    </a:ext>
                  </a:extLst>
                </a:gridCol>
              </a:tblGrid>
              <a:tr h="40546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K-12 Education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Education Other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Health Related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Other Sectors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4561158"/>
                  </a:ext>
                </a:extLst>
              </a:tr>
              <a:tr h="4054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Early Childhood Education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7863983"/>
                  </a:ext>
                </a:extLst>
              </a:tr>
              <a:tr h="4054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Elementary Education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181978"/>
                  </a:ext>
                </a:extLst>
              </a:tr>
              <a:tr h="4054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Physical/ Health Education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128337"/>
                  </a:ext>
                </a:extLst>
              </a:tr>
              <a:tr h="4054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Secondary Education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3672534"/>
                  </a:ext>
                </a:extLst>
              </a:tr>
              <a:tr h="4054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Special Education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4396"/>
                  </a:ext>
                </a:extLst>
              </a:tr>
              <a:tr h="4054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Subject Specialists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9848019"/>
                  </a:ext>
                </a:extLst>
              </a:tr>
              <a:tr h="4054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Teacher Education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852685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055462" y="5940922"/>
            <a:ext cx="813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Highest: indicates employer type with the highest wage for each major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0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Wage Comparison by Major – 5 Years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059342"/>
              </p:ext>
            </p:extLst>
          </p:nvPr>
        </p:nvGraphicFramePr>
        <p:xfrm>
          <a:off x="586855" y="1872609"/>
          <a:ext cx="11213182" cy="399972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492629">
                  <a:extLst>
                    <a:ext uri="{9D8B030D-6E8A-4147-A177-3AD203B41FA5}">
                      <a16:colId xmlns:a16="http://schemas.microsoft.com/office/drawing/2014/main" val="1812001144"/>
                    </a:ext>
                  </a:extLst>
                </a:gridCol>
                <a:gridCol w="2008919">
                  <a:extLst>
                    <a:ext uri="{9D8B030D-6E8A-4147-A177-3AD203B41FA5}">
                      <a16:colId xmlns:a16="http://schemas.microsoft.com/office/drawing/2014/main" val="650171297"/>
                    </a:ext>
                  </a:extLst>
                </a:gridCol>
                <a:gridCol w="1995789">
                  <a:extLst>
                    <a:ext uri="{9D8B030D-6E8A-4147-A177-3AD203B41FA5}">
                      <a16:colId xmlns:a16="http://schemas.microsoft.com/office/drawing/2014/main" val="2355270981"/>
                    </a:ext>
                  </a:extLst>
                </a:gridCol>
                <a:gridCol w="1943268">
                  <a:extLst>
                    <a:ext uri="{9D8B030D-6E8A-4147-A177-3AD203B41FA5}">
                      <a16:colId xmlns:a16="http://schemas.microsoft.com/office/drawing/2014/main" val="2018240393"/>
                    </a:ext>
                  </a:extLst>
                </a:gridCol>
                <a:gridCol w="1772577">
                  <a:extLst>
                    <a:ext uri="{9D8B030D-6E8A-4147-A177-3AD203B41FA5}">
                      <a16:colId xmlns:a16="http://schemas.microsoft.com/office/drawing/2014/main" val="453819932"/>
                    </a:ext>
                  </a:extLst>
                </a:gridCol>
              </a:tblGrid>
              <a:tr h="77192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K-12 Education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Education Other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Health Related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Other Sectors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14561158"/>
                  </a:ext>
                </a:extLst>
              </a:tr>
              <a:tr h="461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Early Childhood Education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7863983"/>
                  </a:ext>
                </a:extLst>
              </a:tr>
              <a:tr h="461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Elementary Education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0181978"/>
                  </a:ext>
                </a:extLst>
              </a:tr>
              <a:tr h="461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Physical/ Health Education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128337"/>
                  </a:ext>
                </a:extLst>
              </a:tr>
              <a:tr h="461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Secondary Education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3672534"/>
                  </a:ext>
                </a:extLst>
              </a:tr>
              <a:tr h="461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Special Education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Highest*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Highest*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44396"/>
                  </a:ext>
                </a:extLst>
              </a:tr>
              <a:tr h="461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Subject Specialists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9848019"/>
                  </a:ext>
                </a:extLst>
              </a:tr>
              <a:tr h="4611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Teacher Education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Highest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8526858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0218" y="6018364"/>
            <a:ext cx="2466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*Negligible difference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52103" y="5986784"/>
            <a:ext cx="813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Highest: indicates employer type with the highest wage for each major category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11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Findings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9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BC5125D-EF6A-4F8F-AF39-7477C95507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0843536"/>
              </p:ext>
            </p:extLst>
          </p:nvPr>
        </p:nvGraphicFramePr>
        <p:xfrm>
          <a:off x="152401" y="0"/>
          <a:ext cx="11912220" cy="674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416704" y="773184"/>
            <a:ext cx="3538735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15% decline from 2003 to 2018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43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90654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Overall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492702"/>
            <a:ext cx="10233800" cy="4751638"/>
          </a:xfrm>
        </p:spPr>
        <p:txBody>
          <a:bodyPr>
            <a:normAutofit/>
          </a:bodyPr>
          <a:lstStyle/>
          <a:p>
            <a:pPr marL="465138" indent="-465138">
              <a:buFont typeface="Courier New" panose="02070309020205020404" pitchFamily="49" charset="0"/>
              <a:buChar char="o"/>
            </a:pPr>
            <a:r>
              <a:rPr lang="en-US" sz="2400" dirty="0"/>
              <a:t>Education graduates from AL public universities mostly </a:t>
            </a:r>
            <a:r>
              <a:rPr lang="en-US" sz="2400" dirty="0" smtClean="0"/>
              <a:t>found </a:t>
            </a:r>
            <a:r>
              <a:rPr lang="en-US" sz="2400" dirty="0"/>
              <a:t>in AL </a:t>
            </a:r>
            <a:r>
              <a:rPr lang="en-US" sz="2400" dirty="0" smtClean="0"/>
              <a:t>workforce 1 </a:t>
            </a:r>
            <a:r>
              <a:rPr lang="en-US" sz="2400" dirty="0"/>
              <a:t>year after </a:t>
            </a:r>
            <a:r>
              <a:rPr lang="en-US" sz="2400" dirty="0" smtClean="0"/>
              <a:t>graduation (72%), </a:t>
            </a:r>
            <a:r>
              <a:rPr lang="en-US" sz="2400" dirty="0"/>
              <a:t>decreases 5 years after </a:t>
            </a:r>
            <a:r>
              <a:rPr lang="en-US" sz="2400" dirty="0" smtClean="0"/>
              <a:t>graduation (66%)</a:t>
            </a:r>
            <a:endParaRPr lang="en-US" sz="2400" dirty="0"/>
          </a:p>
          <a:p>
            <a:pPr marL="465138" indent="-465138">
              <a:buFont typeface="Courier New" panose="02070309020205020404" pitchFamily="49" charset="0"/>
              <a:buChar char="o"/>
            </a:pPr>
            <a:r>
              <a:rPr lang="en-US" sz="2400" dirty="0"/>
              <a:t>Higher % of </a:t>
            </a:r>
            <a:r>
              <a:rPr lang="en-US" sz="2400" dirty="0" smtClean="0"/>
              <a:t>females </a:t>
            </a:r>
            <a:r>
              <a:rPr lang="en-US" sz="2400" dirty="0"/>
              <a:t>than males </a:t>
            </a:r>
            <a:r>
              <a:rPr lang="en-US" sz="2400" dirty="0" smtClean="0"/>
              <a:t>found in AL workforce</a:t>
            </a:r>
            <a:endParaRPr lang="en-US" sz="2400" dirty="0"/>
          </a:p>
          <a:p>
            <a:pPr marL="465138" indent="-465138">
              <a:buFont typeface="Courier New" panose="02070309020205020404" pitchFamily="49" charset="0"/>
              <a:buChar char="o"/>
            </a:pPr>
            <a:r>
              <a:rPr lang="en-US" sz="2400" dirty="0" smtClean="0"/>
              <a:t>Similar drop in working in AL for both white and African </a:t>
            </a:r>
            <a:r>
              <a:rPr lang="en-US" sz="2400" dirty="0"/>
              <a:t>American </a:t>
            </a:r>
            <a:r>
              <a:rPr lang="en-US" sz="2400" dirty="0" smtClean="0"/>
              <a:t>students from year 1 to 5. </a:t>
            </a:r>
            <a:endParaRPr lang="en-US" sz="2400" dirty="0"/>
          </a:p>
          <a:p>
            <a:pPr marL="465138" indent="-465138">
              <a:buFont typeface="Courier New" panose="02070309020205020404" pitchFamily="49" charset="0"/>
              <a:buChar char="o"/>
            </a:pPr>
            <a:r>
              <a:rPr lang="en-US" sz="2400" dirty="0"/>
              <a:t>Over 70% </a:t>
            </a:r>
            <a:r>
              <a:rPr lang="en-US" sz="2400" dirty="0" smtClean="0"/>
              <a:t>in AL workforce </a:t>
            </a:r>
            <a:r>
              <a:rPr lang="en-US" sz="2400" dirty="0"/>
              <a:t>at 1 year for all majors except Physical/Health Education category (lower).</a:t>
            </a:r>
          </a:p>
          <a:p>
            <a:pPr marL="465138" indent="-465138">
              <a:buFont typeface="Courier New" panose="02070309020205020404" pitchFamily="49" charset="0"/>
              <a:buChar char="o"/>
            </a:pPr>
            <a:r>
              <a:rPr lang="en-US" sz="2400" dirty="0"/>
              <a:t>K-12 provides highest mean wages at 1 year for education graduates (except subject specialists)</a:t>
            </a:r>
          </a:p>
          <a:p>
            <a:pPr marL="465138" indent="-465138">
              <a:buFont typeface="Courier New" panose="02070309020205020404" pitchFamily="49" charset="0"/>
              <a:buChar char="o"/>
            </a:pPr>
            <a:r>
              <a:rPr lang="en-US" sz="2400" dirty="0"/>
              <a:t>At 5 years, highest mean wages shift to health related employers for two </a:t>
            </a:r>
            <a:r>
              <a:rPr lang="en-US" sz="2400" dirty="0" smtClean="0"/>
              <a:t>majors (physical/health education &amp; special education)</a:t>
            </a:r>
            <a:endParaRPr lang="en-US" sz="2400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1632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Secondary Education Majors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58% decline in graduates from 2003 to 2018</a:t>
            </a:r>
          </a:p>
          <a:p>
            <a:r>
              <a:rPr lang="en-US" sz="2400" dirty="0"/>
              <a:t>Presence in </a:t>
            </a:r>
            <a:r>
              <a:rPr lang="en-US" sz="2400" b="1" dirty="0"/>
              <a:t>Alabama workforce decreases </a:t>
            </a:r>
            <a:r>
              <a:rPr lang="en-US" sz="2400" dirty="0"/>
              <a:t>from 79% to 69% -- similar to other education majors</a:t>
            </a:r>
          </a:p>
          <a:p>
            <a:r>
              <a:rPr lang="en-US" sz="2400" b="1" dirty="0"/>
              <a:t>K-12 employment decreases</a:t>
            </a:r>
            <a:r>
              <a:rPr lang="en-US" sz="2400" dirty="0"/>
              <a:t> from 88% to 74% -- largest drop of any education majors</a:t>
            </a:r>
          </a:p>
          <a:p>
            <a:r>
              <a:rPr lang="en-US" sz="2400" b="1" dirty="0"/>
              <a:t>Avg. wage </a:t>
            </a:r>
            <a:r>
              <a:rPr lang="en-US" sz="2400" dirty="0"/>
              <a:t>for </a:t>
            </a:r>
            <a:r>
              <a:rPr lang="en-US" sz="2400" b="1" dirty="0"/>
              <a:t>K-12 higher</a:t>
            </a:r>
            <a:r>
              <a:rPr lang="en-US" sz="2400" dirty="0"/>
              <a:t> than other employer types (for ed. majors) by $1,100-$1,400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31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36859" y="5010521"/>
            <a:ext cx="10218821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Slightly higher avg. wage not enough to prevent </a:t>
            </a:r>
            <a:r>
              <a:rPr lang="en-US" sz="2800" b="1" dirty="0" smtClean="0"/>
              <a:t>secondary education graduates </a:t>
            </a:r>
            <a:r>
              <a:rPr lang="en-US" sz="2800" b="1" dirty="0"/>
              <a:t>from leaving K-12</a:t>
            </a:r>
          </a:p>
        </p:txBody>
      </p:sp>
    </p:spTree>
    <p:extLst>
      <p:ext uri="{BB962C8B-B14F-4D97-AF65-F5344CB8AC3E}">
        <p14:creationId xmlns:p14="http://schemas.microsoft.com/office/powerpoint/2010/main" val="277551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092254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Physical/ Health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1825625"/>
            <a:ext cx="11486148" cy="4351338"/>
          </a:xfrm>
        </p:spPr>
        <p:txBody>
          <a:bodyPr>
            <a:normAutofit/>
          </a:bodyPr>
          <a:lstStyle/>
          <a:p>
            <a:r>
              <a:rPr lang="en-US" sz="2400" dirty="0"/>
              <a:t>96% increase in majors from 2003 to 2018</a:t>
            </a:r>
          </a:p>
          <a:p>
            <a:r>
              <a:rPr lang="en-US" sz="2400" dirty="0"/>
              <a:t>Presence in </a:t>
            </a:r>
            <a:r>
              <a:rPr lang="en-US" sz="2400" b="1" dirty="0"/>
              <a:t>Alabama workforce stable </a:t>
            </a:r>
            <a:r>
              <a:rPr lang="en-US" sz="2400" dirty="0"/>
              <a:t>at 56-57% -- only major stable</a:t>
            </a:r>
          </a:p>
          <a:p>
            <a:r>
              <a:rPr lang="en-US" sz="2400" dirty="0"/>
              <a:t>At 5 years, increase in graduates in </a:t>
            </a:r>
            <a:r>
              <a:rPr lang="en-US" sz="2400" b="1" dirty="0"/>
              <a:t>K-12 </a:t>
            </a:r>
            <a:r>
              <a:rPr lang="en-US" sz="2400" dirty="0"/>
              <a:t>&amp; </a:t>
            </a:r>
            <a:r>
              <a:rPr lang="en-US" sz="2400" b="1" dirty="0"/>
              <a:t>Health Related </a:t>
            </a:r>
            <a:r>
              <a:rPr lang="en-US" sz="2400" dirty="0"/>
              <a:t>Employer Types</a:t>
            </a:r>
          </a:p>
          <a:p>
            <a:r>
              <a:rPr lang="en-US" sz="2400" dirty="0"/>
              <a:t>At 5 years, K-12 wage lower than Health Related wages. 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32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5011" y="4545225"/>
            <a:ext cx="115824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Widely distributed among employer </a:t>
            </a:r>
            <a:r>
              <a:rPr lang="en-US" sz="2800" b="1" dirty="0" smtClean="0"/>
              <a:t>types.</a:t>
            </a:r>
            <a:endParaRPr lang="en-US" sz="2800" b="1" dirty="0"/>
          </a:p>
          <a:p>
            <a:r>
              <a:rPr lang="en-US" sz="2800" b="1" dirty="0" smtClean="0"/>
              <a:t>Joining </a:t>
            </a:r>
            <a:r>
              <a:rPr lang="en-US" sz="2800" b="1" dirty="0"/>
              <a:t>K-12 even though higher wages with Health Related </a:t>
            </a:r>
            <a:r>
              <a:rPr lang="en-US" sz="2800" b="1" dirty="0" smtClean="0"/>
              <a:t>Employers.</a:t>
            </a:r>
          </a:p>
          <a:p>
            <a:r>
              <a:rPr lang="en-US" sz="2800" b="1" dirty="0"/>
              <a:t>Opportunities for re-directing majors into high need teaching </a:t>
            </a:r>
            <a:r>
              <a:rPr lang="en-US" sz="2800" b="1" dirty="0" smtClean="0"/>
              <a:t>areas?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318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96844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Further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Potential future research to further examine career choices of education majors:</a:t>
            </a:r>
          </a:p>
          <a:p>
            <a:pPr marL="463550" indent="-463550">
              <a:buFont typeface="Courier New" panose="02070309020205020404" pitchFamily="49" charset="0"/>
              <a:buChar char="o"/>
            </a:pPr>
            <a:r>
              <a:rPr lang="en-US" sz="2800" dirty="0" smtClean="0"/>
              <a:t>Partner with ALSDE to incorporate certification data</a:t>
            </a:r>
          </a:p>
          <a:p>
            <a:pPr marL="463550" indent="-463550">
              <a:buFont typeface="Courier New" panose="02070309020205020404" pitchFamily="49" charset="0"/>
              <a:buChar char="o"/>
            </a:pPr>
            <a:r>
              <a:rPr lang="en-US" sz="2800" dirty="0" smtClean="0"/>
              <a:t>Incorporate graduate degrees into the employer type and wage analysis</a:t>
            </a:r>
          </a:p>
          <a:p>
            <a:pPr marL="463550" indent="-463550">
              <a:buFont typeface="Courier New" panose="02070309020205020404" pitchFamily="49" charset="0"/>
              <a:buChar char="o"/>
            </a:pPr>
            <a:r>
              <a:rPr lang="en-US" sz="2800" dirty="0" smtClean="0"/>
              <a:t>Explore teachers’ reasons for leaving K-12 education</a:t>
            </a:r>
          </a:p>
          <a:p>
            <a:pPr marL="463550" indent="-463550">
              <a:buFont typeface="Courier New" panose="02070309020205020404" pitchFamily="49" charset="0"/>
              <a:buChar char="o"/>
            </a:pPr>
            <a:r>
              <a:rPr lang="en-US" sz="2800" dirty="0" smtClean="0"/>
              <a:t>Conduct longitudinal study of cohort career decisions over time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3720E92-4CDD-4383-9DD9-7AF6B197CB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1154621"/>
              </p:ext>
            </p:extLst>
          </p:nvPr>
        </p:nvGraphicFramePr>
        <p:xfrm>
          <a:off x="0" y="44532"/>
          <a:ext cx="12053456" cy="6768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Connector: Curved 4">
            <a:extLst>
              <a:ext uri="{FF2B5EF4-FFF2-40B4-BE49-F238E27FC236}">
                <a16:creationId xmlns:a16="http://schemas.microsoft.com/office/drawing/2014/main" id="{BDBFC6A0-4973-4A20-885C-A9FE19ED4082}"/>
              </a:ext>
            </a:extLst>
          </p:cNvPr>
          <p:cNvCxnSpPr/>
          <p:nvPr/>
        </p:nvCxnSpPr>
        <p:spPr>
          <a:xfrm>
            <a:off x="914400" y="5651500"/>
            <a:ext cx="1213427" cy="930398"/>
          </a:xfrm>
          <a:prstGeom prst="curvedConnector3">
            <a:avLst>
              <a:gd name="adj1" fmla="val -2431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">
            <a:extLst>
              <a:ext uri="{FF2B5EF4-FFF2-40B4-BE49-F238E27FC236}">
                <a16:creationId xmlns:a16="http://schemas.microsoft.com/office/drawing/2014/main" id="{C70546CE-01D2-447E-A066-9A8A4115D17B}"/>
              </a:ext>
            </a:extLst>
          </p:cNvPr>
          <p:cNvSpPr txBox="1"/>
          <p:nvPr/>
        </p:nvSpPr>
        <p:spPr>
          <a:xfrm>
            <a:off x="2127827" y="6350330"/>
            <a:ext cx="5842660" cy="46313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Math, Science, Language, </a:t>
            </a:r>
            <a:r>
              <a:rPr lang="en-US" sz="2400" dirty="0" err="1"/>
              <a:t>etc</a:t>
            </a:r>
            <a:r>
              <a:rPr lang="en-US" sz="2400" dirty="0"/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30;p18">
            <a:extLst>
              <a:ext uri="{FF2B5EF4-FFF2-40B4-BE49-F238E27FC236}">
                <a16:creationId xmlns:a16="http://schemas.microsoft.com/office/drawing/2014/main" id="{1276B174-C709-4F54-B666-07F5BAAFD1F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406698" y="271080"/>
            <a:ext cx="10058400" cy="741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n-US" sz="4000" b="1" dirty="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Overview of Alabama’s Teacher Shortage</a:t>
            </a:r>
            <a:endParaRPr sz="4000" b="1" dirty="0">
              <a:solidFill>
                <a:schemeClr val="tx1">
                  <a:lumMod val="8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38CB9-B29E-421B-A150-075527BCE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91" y="1179080"/>
            <a:ext cx="10233800" cy="4351338"/>
          </a:xfrm>
        </p:spPr>
        <p:txBody>
          <a:bodyPr>
            <a:normAutofit/>
          </a:bodyPr>
          <a:lstStyle/>
          <a:p>
            <a:r>
              <a:rPr lang="en-US" sz="2600" dirty="0"/>
              <a:t>In Alabama, </a:t>
            </a:r>
            <a:r>
              <a:rPr lang="en-US" sz="2600" b="1" dirty="0">
                <a:solidFill>
                  <a:srgbClr val="FF0000"/>
                </a:solidFill>
              </a:rPr>
              <a:t>30% of all classrooms are being taught by teachers teaching out of field</a:t>
            </a:r>
            <a:r>
              <a:rPr lang="en-US" sz="2600" dirty="0"/>
              <a:t>, having neither a major nor a minor in the field.</a:t>
            </a:r>
          </a:p>
          <a:p>
            <a:r>
              <a:rPr lang="en-US" sz="2600" dirty="0"/>
              <a:t>Only 523 secondary first-time teaching certificates were issued in Alabama in the 2017-18 school year.</a:t>
            </a:r>
          </a:p>
          <a:p>
            <a:r>
              <a:rPr lang="en-US" sz="2600" dirty="0"/>
              <a:t>Alabama has more than </a:t>
            </a:r>
            <a:r>
              <a:rPr lang="en-US" sz="2600" b="1" dirty="0">
                <a:solidFill>
                  <a:srgbClr val="FF0000"/>
                </a:solidFill>
              </a:rPr>
              <a:t>1,700 secondary teachers with emergency certificates or teaching out of field.</a:t>
            </a:r>
          </a:p>
          <a:p>
            <a:r>
              <a:rPr lang="en-US" sz="2600" dirty="0"/>
              <a:t>Since 2010, there has been a </a:t>
            </a:r>
            <a:r>
              <a:rPr lang="en-US" sz="2600" b="1" dirty="0">
                <a:solidFill>
                  <a:srgbClr val="FF0000"/>
                </a:solidFill>
              </a:rPr>
              <a:t>40% </a:t>
            </a:r>
            <a:r>
              <a:rPr lang="en-US" sz="2600" b="1" dirty="0" smtClean="0">
                <a:solidFill>
                  <a:srgbClr val="FF0000"/>
                </a:solidFill>
              </a:rPr>
              <a:t>decrease in students </a:t>
            </a:r>
            <a:r>
              <a:rPr lang="en-US" sz="2600" b="1" dirty="0">
                <a:solidFill>
                  <a:srgbClr val="FF0000"/>
                </a:solidFill>
              </a:rPr>
              <a:t>entering teacher education programs.</a:t>
            </a:r>
          </a:p>
          <a:p>
            <a:r>
              <a:rPr lang="en-US" sz="2600" dirty="0"/>
              <a:t>Each year 8% of teachers leave the profession.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DFEED-8A45-468E-BFB3-E5E3A22E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82CC99-C7FD-4DA2-910E-3545AD907A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0200" y="4354735"/>
            <a:ext cx="3403600" cy="2068160"/>
          </a:xfrm>
          <a:prstGeom prst="rect">
            <a:avLst/>
          </a:prstGeom>
        </p:spPr>
      </p:pic>
      <p:sp>
        <p:nvSpPr>
          <p:cNvPr id="6" name="TextBox 3">
            <a:extLst>
              <a:ext uri="{FF2B5EF4-FFF2-40B4-BE49-F238E27FC236}">
                <a16:creationId xmlns:a16="http://schemas.microsoft.com/office/drawing/2014/main" id="{A0452166-D438-4CB4-B71E-29FAF9EFC0B3}"/>
              </a:ext>
            </a:extLst>
          </p:cNvPr>
          <p:cNvSpPr txBox="1"/>
          <p:nvPr/>
        </p:nvSpPr>
        <p:spPr>
          <a:xfrm>
            <a:off x="787861" y="5887342"/>
            <a:ext cx="10677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/>
              <a:t>Source: Report to Alabama Board of Education, August 2019.</a:t>
            </a:r>
          </a:p>
        </p:txBody>
      </p:sp>
    </p:spTree>
    <p:extLst>
      <p:ext uri="{BB962C8B-B14F-4D97-AF65-F5344CB8AC3E}">
        <p14:creationId xmlns:p14="http://schemas.microsoft.com/office/powerpoint/2010/main" val="23414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10436"/>
            <a:ext cx="12421755" cy="2756751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Data Sources</a:t>
            </a:r>
            <a:endParaRPr lang="en-US" sz="6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13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367" y="278963"/>
            <a:ext cx="10515600" cy="913772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Employment Outcomes </a:t>
            </a:r>
            <a:r>
              <a:rPr lang="en-US" b="1" dirty="0" smtClean="0">
                <a:latin typeface="+mn-lt"/>
              </a:rPr>
              <a:t>Report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97972"/>
            <a:ext cx="9948334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Partnership between Alabama </a:t>
            </a:r>
            <a:r>
              <a:rPr lang="en-US" sz="3200" dirty="0"/>
              <a:t>Commission </a:t>
            </a:r>
            <a:r>
              <a:rPr lang="en-US" sz="3200" dirty="0" smtClean="0"/>
              <a:t>on </a:t>
            </a:r>
            <a:r>
              <a:rPr lang="en-US" sz="3200" dirty="0"/>
              <a:t>Higher </a:t>
            </a:r>
            <a:r>
              <a:rPr lang="en-US" sz="3200" dirty="0" smtClean="0"/>
              <a:t>Education (ACHE) and Alabama Department of Labor (DOL)</a:t>
            </a:r>
          </a:p>
          <a:p>
            <a:pPr marL="0" indent="0">
              <a:buNone/>
            </a:pPr>
            <a:endParaRPr lang="en-US" sz="3200" dirty="0" smtClean="0"/>
          </a:p>
          <a:p>
            <a:pPr marL="463550" indent="-463550">
              <a:buFont typeface="Courier New" panose="02070309020205020404" pitchFamily="49" charset="0"/>
              <a:buChar char="o"/>
            </a:pPr>
            <a:r>
              <a:rPr lang="en-US" sz="3200" dirty="0" smtClean="0"/>
              <a:t>ACHE: </a:t>
            </a:r>
            <a:r>
              <a:rPr lang="en-US" sz="3200" dirty="0"/>
              <a:t>s</a:t>
            </a:r>
            <a:r>
              <a:rPr lang="en-US" sz="3200" dirty="0" smtClean="0"/>
              <a:t>tudent major (CIP code), degree, year </a:t>
            </a:r>
            <a:r>
              <a:rPr lang="en-US" sz="3200" dirty="0"/>
              <a:t>of graduation, </a:t>
            </a:r>
            <a:r>
              <a:rPr lang="en-US" sz="3200" dirty="0" smtClean="0"/>
              <a:t>demographics</a:t>
            </a:r>
          </a:p>
          <a:p>
            <a:pPr marL="463550" indent="-463550">
              <a:buFont typeface="Courier New" panose="02070309020205020404" pitchFamily="49" charset="0"/>
              <a:buChar char="o"/>
            </a:pPr>
            <a:endParaRPr lang="en-US" sz="3200" dirty="0" smtClean="0"/>
          </a:p>
          <a:p>
            <a:pPr marL="463550" indent="-463550">
              <a:buFont typeface="Courier New" panose="02070309020205020404" pitchFamily="49" charset="0"/>
              <a:buChar char="o"/>
            </a:pPr>
            <a:r>
              <a:rPr lang="en-US" sz="3200" dirty="0" smtClean="0"/>
              <a:t>DOL: </a:t>
            </a:r>
            <a:r>
              <a:rPr lang="en-US" sz="3200" dirty="0" smtClean="0"/>
              <a:t>employer type (NAICS code), employer location, wage</a:t>
            </a:r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1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52" y="278963"/>
            <a:ext cx="10515600" cy="913772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Employment Outcomes Report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497972"/>
            <a:ext cx="5813063" cy="4793646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Report </a:t>
            </a:r>
            <a:r>
              <a:rPr lang="en-US" sz="2400" dirty="0"/>
              <a:t>addresses the following questions: </a:t>
            </a:r>
          </a:p>
          <a:p>
            <a:pPr marL="463550" indent="-231775">
              <a:buFont typeface="Courier New" panose="02070309020205020404" pitchFamily="49" charset="0"/>
              <a:buChar char="o"/>
            </a:pPr>
            <a:r>
              <a:rPr lang="en-US" sz="2400" dirty="0"/>
              <a:t> </a:t>
            </a:r>
            <a:r>
              <a:rPr lang="en-US" sz="2400" dirty="0" smtClean="0"/>
              <a:t>What </a:t>
            </a:r>
            <a:r>
              <a:rPr lang="en-US" sz="2400" dirty="0"/>
              <a:t>percentage of Alabama residents and non-Alabama residents who graduate from public two-year and four-year institutions remain in Alabama?</a:t>
            </a:r>
          </a:p>
          <a:p>
            <a:pPr marL="463550" indent="-231775">
              <a:buFont typeface="Courier New" panose="02070309020205020404" pitchFamily="49" charset="0"/>
              <a:buChar char="o"/>
            </a:pPr>
            <a:r>
              <a:rPr lang="en-US" sz="2400" dirty="0"/>
              <a:t> </a:t>
            </a:r>
            <a:r>
              <a:rPr lang="en-US" sz="2400" dirty="0" smtClean="0"/>
              <a:t>How does </a:t>
            </a:r>
            <a:r>
              <a:rPr lang="en-US" sz="2400" dirty="0"/>
              <a:t>level of education impact salary?</a:t>
            </a:r>
          </a:p>
          <a:p>
            <a:pPr marL="463550" indent="-231775">
              <a:buFont typeface="Courier New" panose="02070309020205020404" pitchFamily="49" charset="0"/>
              <a:buChar char="o"/>
            </a:pPr>
            <a:r>
              <a:rPr lang="en-US" sz="2400" dirty="0"/>
              <a:t> </a:t>
            </a:r>
            <a:r>
              <a:rPr lang="en-US" sz="2400" dirty="0" smtClean="0"/>
              <a:t>What </a:t>
            </a:r>
            <a:r>
              <a:rPr lang="en-US" sz="2400" dirty="0"/>
              <a:t>is the average salary by field of study and level of degree of Alabama graduates?</a:t>
            </a:r>
          </a:p>
          <a:p>
            <a:pPr marL="463550" indent="-463550">
              <a:buFont typeface="Courier New" panose="02070309020205020404" pitchFamily="49" charset="0"/>
              <a:buChar char="o"/>
            </a:pPr>
            <a:endParaRPr lang="en-US" sz="2400" dirty="0"/>
          </a:p>
          <a:p>
            <a:r>
              <a:rPr lang="en-US" sz="2400" dirty="0">
                <a:solidFill>
                  <a:srgbClr val="0070C0"/>
                </a:solidFill>
                <a:hlinkClick r:id="rId2"/>
              </a:rPr>
              <a:t>https://ache.edu/ACHE_Reports/Reports/Accountability/EmploymentOutcomesReport.pdf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7424382" y="1597711"/>
            <a:ext cx="3521122" cy="425159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72520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F780B-293F-440F-A3EC-9A60C92E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91569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Workforce </a:t>
            </a:r>
            <a:r>
              <a:rPr lang="en-US" b="1" dirty="0" smtClean="0">
                <a:latin typeface="+mn-lt"/>
              </a:rPr>
              <a:t>Caveats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372C9-578B-4815-9C29-E6DEB655C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3550" indent="-463550">
              <a:buFont typeface="Courier New" panose="02070309020205020404" pitchFamily="49" charset="0"/>
              <a:buChar char="o"/>
            </a:pPr>
            <a:r>
              <a:rPr lang="en-US" sz="3200" dirty="0" smtClean="0"/>
              <a:t>Alabama DOL workforce data includes employees reported for unemployment insurance. </a:t>
            </a:r>
          </a:p>
          <a:p>
            <a:pPr marL="463550" indent="-463550">
              <a:buFont typeface="Courier New" panose="02070309020205020404" pitchFamily="49" charset="0"/>
              <a:buChar char="o"/>
            </a:pPr>
            <a:r>
              <a:rPr lang="en-US" sz="3200" dirty="0" smtClean="0"/>
              <a:t>Does not include individuals who are self-employed, federally employed, enlisted in the military, employed out-of-state, or working without unemployment insurance</a:t>
            </a:r>
          </a:p>
          <a:p>
            <a:pPr marL="463550" indent="-463550">
              <a:buFont typeface="Courier New" panose="02070309020205020404" pitchFamily="49" charset="0"/>
              <a:buChar char="o"/>
            </a:pPr>
            <a:r>
              <a:rPr lang="en-US" sz="3200" dirty="0" smtClean="0"/>
              <a:t>Also excludes occasional workers who earn less than $5,000/year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C282E-2207-48FA-8BC4-B1D477290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30012-57BB-416A-9ADE-9F1FE36C82A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65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8308</TotalTime>
  <Words>1321</Words>
  <Application>Microsoft Office PowerPoint</Application>
  <PresentationFormat>Widescreen</PresentationFormat>
  <Paragraphs>314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Calibri</vt:lpstr>
      <vt:lpstr>Calibri Light</vt:lpstr>
      <vt:lpstr>Courier New</vt:lpstr>
      <vt:lpstr>Gill Sans</vt:lpstr>
      <vt:lpstr>Times New Roman</vt:lpstr>
      <vt:lpstr>Retrospect</vt:lpstr>
      <vt:lpstr>Career Choices of Education Majors from Alabama Universities</vt:lpstr>
      <vt:lpstr>Alabama Teacher Shortage</vt:lpstr>
      <vt:lpstr>PowerPoint Presentation</vt:lpstr>
      <vt:lpstr>PowerPoint Presentation</vt:lpstr>
      <vt:lpstr>Overview of Alabama’s Teacher Shortage</vt:lpstr>
      <vt:lpstr>Data Sources</vt:lpstr>
      <vt:lpstr>Employment Outcomes Report</vt:lpstr>
      <vt:lpstr>Employment Outcomes Report</vt:lpstr>
      <vt:lpstr>Workforce Caveats</vt:lpstr>
      <vt:lpstr>Career Choices of Education Majors: Research Questions</vt:lpstr>
      <vt:lpstr>Are education majors from the 14 public universities:</vt:lpstr>
      <vt:lpstr>Education Graduates Research Population</vt:lpstr>
      <vt:lpstr>Research Population Demographics</vt:lpstr>
      <vt:lpstr>Research Population Majors</vt:lpstr>
      <vt:lpstr>Education Graduates  Working in Alabama</vt:lpstr>
      <vt:lpstr>Working in Alabama –  Complete Education Graduates Population</vt:lpstr>
      <vt:lpstr>Working in Alabama –  by Gender*</vt:lpstr>
      <vt:lpstr>Working in Alabama – by Race/Ethnicity*</vt:lpstr>
      <vt:lpstr>Working in Alabama –  by Education Major*</vt:lpstr>
      <vt:lpstr>Alabama Employer Types &amp; Wages</vt:lpstr>
      <vt:lpstr>Employer Types for Education Majors</vt:lpstr>
      <vt:lpstr>Employer Types for Education Graduates in Alabama</vt:lpstr>
      <vt:lpstr>PowerPoint Presentation</vt:lpstr>
      <vt:lpstr>Employer Types for Education Graduates in Alabama</vt:lpstr>
      <vt:lpstr>Employer Types for Education Graduates in Alabama</vt:lpstr>
      <vt:lpstr>Differences for K-12 Employer Type  (from 1yr to 5yrs)</vt:lpstr>
      <vt:lpstr>Wage Comparison by Major – 1 Year</vt:lpstr>
      <vt:lpstr>Wage Comparison by Major – 5 Years</vt:lpstr>
      <vt:lpstr>Findings</vt:lpstr>
      <vt:lpstr>Overall findings</vt:lpstr>
      <vt:lpstr>Secondary Education Majors</vt:lpstr>
      <vt:lpstr>Physical/ Health Education</vt:lpstr>
      <vt:lpstr>Further Research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Education Graduates Career Choices</dc:title>
  <dc:creator>IR</dc:creator>
  <cp:lastModifiedBy>IR</cp:lastModifiedBy>
  <cp:revision>103</cp:revision>
  <cp:lastPrinted>2021-06-03T15:28:45Z</cp:lastPrinted>
  <dcterms:created xsi:type="dcterms:W3CDTF">2021-02-18T03:45:48Z</dcterms:created>
  <dcterms:modified xsi:type="dcterms:W3CDTF">2021-06-04T03:58:56Z</dcterms:modified>
</cp:coreProperties>
</file>